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1" r:id="rId3"/>
    <p:sldId id="257" r:id="rId4"/>
    <p:sldId id="258" r:id="rId5"/>
    <p:sldId id="259" r:id="rId6"/>
    <p:sldId id="262" r:id="rId7"/>
    <p:sldId id="263" r:id="rId8"/>
    <p:sldId id="264" r:id="rId9"/>
    <p:sldId id="260"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1D4894-5F2D-394F-BF6D-0ED64F3EC71D}" type="datetimeFigureOut">
              <a:rPr lang="en-US" smtClean="0"/>
              <a:t>4/9/20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E6C5EB-B47F-F448-BABF-7B045B581FF3}" type="slidenum">
              <a:rPr lang="en-US" smtClean="0"/>
              <a:t>‹#›</a:t>
            </a:fld>
            <a:endParaRPr lang="en-US"/>
          </a:p>
        </p:txBody>
      </p:sp>
    </p:spTree>
    <p:extLst>
      <p:ext uri="{BB962C8B-B14F-4D97-AF65-F5344CB8AC3E}">
        <p14:creationId xmlns:p14="http://schemas.microsoft.com/office/powerpoint/2010/main" val="3915456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E6C5EB-B47F-F448-BABF-7B045B581FF3}" type="slidenum">
              <a:rPr lang="en-US" smtClean="0"/>
              <a:t>5</a:t>
            </a:fld>
            <a:endParaRPr lang="en-US"/>
          </a:p>
        </p:txBody>
      </p:sp>
    </p:spTree>
    <p:extLst>
      <p:ext uri="{BB962C8B-B14F-4D97-AF65-F5344CB8AC3E}">
        <p14:creationId xmlns:p14="http://schemas.microsoft.com/office/powerpoint/2010/main" val="3852463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27AEB-8F43-1844-AE66-6C288B0F63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5853A2-1B65-594E-9442-46A4D4C8A9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B9F650-F829-F54B-94B5-DFC92CAB89BF}"/>
              </a:ext>
            </a:extLst>
          </p:cNvPr>
          <p:cNvSpPr>
            <a:spLocks noGrp="1"/>
          </p:cNvSpPr>
          <p:nvPr>
            <p:ph type="dt" sz="half" idx="10"/>
          </p:nvPr>
        </p:nvSpPr>
        <p:spPr/>
        <p:txBody>
          <a:bodyPr/>
          <a:lstStyle/>
          <a:p>
            <a:fld id="{30193CE7-B703-4F4B-8D81-97084EEE4FEF}" type="datetimeFigureOut">
              <a:rPr lang="en-US" smtClean="0"/>
              <a:t>4/9/20</a:t>
            </a:fld>
            <a:endParaRPr lang="en-US"/>
          </a:p>
        </p:txBody>
      </p:sp>
      <p:sp>
        <p:nvSpPr>
          <p:cNvPr id="5" name="Footer Placeholder 4">
            <a:extLst>
              <a:ext uri="{FF2B5EF4-FFF2-40B4-BE49-F238E27FC236}">
                <a16:creationId xmlns:a16="http://schemas.microsoft.com/office/drawing/2014/main" id="{0B4A7903-1E7D-1542-8CEB-055DF79B20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28FE00-4BEE-BB47-BC71-99EB9664CD05}"/>
              </a:ext>
            </a:extLst>
          </p:cNvPr>
          <p:cNvSpPr>
            <a:spLocks noGrp="1"/>
          </p:cNvSpPr>
          <p:nvPr>
            <p:ph type="sldNum" sz="quarter" idx="12"/>
          </p:nvPr>
        </p:nvSpPr>
        <p:spPr/>
        <p:txBody>
          <a:bodyPr/>
          <a:lstStyle/>
          <a:p>
            <a:fld id="{C37C5A94-F597-BA4B-903E-330F5C53790E}" type="slidenum">
              <a:rPr lang="en-US" smtClean="0"/>
              <a:t>‹#›</a:t>
            </a:fld>
            <a:endParaRPr lang="en-US"/>
          </a:p>
        </p:txBody>
      </p:sp>
    </p:spTree>
    <p:extLst>
      <p:ext uri="{BB962C8B-B14F-4D97-AF65-F5344CB8AC3E}">
        <p14:creationId xmlns:p14="http://schemas.microsoft.com/office/powerpoint/2010/main" val="2136178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CFD05-BA3C-AE47-8E26-924EEBDB1E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1EE02C-9166-FD4B-BC04-DAD8D08EEC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F987A0-7FCE-BF44-B974-C01C11A9BBDA}"/>
              </a:ext>
            </a:extLst>
          </p:cNvPr>
          <p:cNvSpPr>
            <a:spLocks noGrp="1"/>
          </p:cNvSpPr>
          <p:nvPr>
            <p:ph type="dt" sz="half" idx="10"/>
          </p:nvPr>
        </p:nvSpPr>
        <p:spPr/>
        <p:txBody>
          <a:bodyPr/>
          <a:lstStyle/>
          <a:p>
            <a:fld id="{30193CE7-B703-4F4B-8D81-97084EEE4FEF}" type="datetimeFigureOut">
              <a:rPr lang="en-US" smtClean="0"/>
              <a:t>4/9/20</a:t>
            </a:fld>
            <a:endParaRPr lang="en-US"/>
          </a:p>
        </p:txBody>
      </p:sp>
      <p:sp>
        <p:nvSpPr>
          <p:cNvPr id="5" name="Footer Placeholder 4">
            <a:extLst>
              <a:ext uri="{FF2B5EF4-FFF2-40B4-BE49-F238E27FC236}">
                <a16:creationId xmlns:a16="http://schemas.microsoft.com/office/drawing/2014/main" id="{5731C9B8-9D66-BD49-A32B-72F963B539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62259F-2720-774D-8DEC-9A8755F0C416}"/>
              </a:ext>
            </a:extLst>
          </p:cNvPr>
          <p:cNvSpPr>
            <a:spLocks noGrp="1"/>
          </p:cNvSpPr>
          <p:nvPr>
            <p:ph type="sldNum" sz="quarter" idx="12"/>
          </p:nvPr>
        </p:nvSpPr>
        <p:spPr/>
        <p:txBody>
          <a:bodyPr/>
          <a:lstStyle/>
          <a:p>
            <a:fld id="{C37C5A94-F597-BA4B-903E-330F5C53790E}" type="slidenum">
              <a:rPr lang="en-US" smtClean="0"/>
              <a:t>‹#›</a:t>
            </a:fld>
            <a:endParaRPr lang="en-US"/>
          </a:p>
        </p:txBody>
      </p:sp>
    </p:spTree>
    <p:extLst>
      <p:ext uri="{BB962C8B-B14F-4D97-AF65-F5344CB8AC3E}">
        <p14:creationId xmlns:p14="http://schemas.microsoft.com/office/powerpoint/2010/main" val="367158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A1B0A5-3C5E-0A4F-9B04-EBB68247F9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623380-A9CD-514E-A382-259EB0C735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00860-B3F4-D741-99EA-7D881158B292}"/>
              </a:ext>
            </a:extLst>
          </p:cNvPr>
          <p:cNvSpPr>
            <a:spLocks noGrp="1"/>
          </p:cNvSpPr>
          <p:nvPr>
            <p:ph type="dt" sz="half" idx="10"/>
          </p:nvPr>
        </p:nvSpPr>
        <p:spPr/>
        <p:txBody>
          <a:bodyPr/>
          <a:lstStyle/>
          <a:p>
            <a:fld id="{30193CE7-B703-4F4B-8D81-97084EEE4FEF}" type="datetimeFigureOut">
              <a:rPr lang="en-US" smtClean="0"/>
              <a:t>4/9/20</a:t>
            </a:fld>
            <a:endParaRPr lang="en-US"/>
          </a:p>
        </p:txBody>
      </p:sp>
      <p:sp>
        <p:nvSpPr>
          <p:cNvPr id="5" name="Footer Placeholder 4">
            <a:extLst>
              <a:ext uri="{FF2B5EF4-FFF2-40B4-BE49-F238E27FC236}">
                <a16:creationId xmlns:a16="http://schemas.microsoft.com/office/drawing/2014/main" id="{1E11C276-2C4D-994B-A694-B7960B560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B6438-B29F-6541-BB79-4A47C0C2483E}"/>
              </a:ext>
            </a:extLst>
          </p:cNvPr>
          <p:cNvSpPr>
            <a:spLocks noGrp="1"/>
          </p:cNvSpPr>
          <p:nvPr>
            <p:ph type="sldNum" sz="quarter" idx="12"/>
          </p:nvPr>
        </p:nvSpPr>
        <p:spPr/>
        <p:txBody>
          <a:bodyPr/>
          <a:lstStyle/>
          <a:p>
            <a:fld id="{C37C5A94-F597-BA4B-903E-330F5C53790E}" type="slidenum">
              <a:rPr lang="en-US" smtClean="0"/>
              <a:t>‹#›</a:t>
            </a:fld>
            <a:endParaRPr lang="en-US"/>
          </a:p>
        </p:txBody>
      </p:sp>
    </p:spTree>
    <p:extLst>
      <p:ext uri="{BB962C8B-B14F-4D97-AF65-F5344CB8AC3E}">
        <p14:creationId xmlns:p14="http://schemas.microsoft.com/office/powerpoint/2010/main" val="3120801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B725B-74F8-684D-952D-796F54C0DF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7E5E52-A160-AE41-8CC5-B3F40F0E09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57BE17-6DE9-2542-BA8A-7313C61956C1}"/>
              </a:ext>
            </a:extLst>
          </p:cNvPr>
          <p:cNvSpPr>
            <a:spLocks noGrp="1"/>
          </p:cNvSpPr>
          <p:nvPr>
            <p:ph type="dt" sz="half" idx="10"/>
          </p:nvPr>
        </p:nvSpPr>
        <p:spPr/>
        <p:txBody>
          <a:bodyPr/>
          <a:lstStyle/>
          <a:p>
            <a:fld id="{30193CE7-B703-4F4B-8D81-97084EEE4FEF}" type="datetimeFigureOut">
              <a:rPr lang="en-US" smtClean="0"/>
              <a:t>4/9/20</a:t>
            </a:fld>
            <a:endParaRPr lang="en-US"/>
          </a:p>
        </p:txBody>
      </p:sp>
      <p:sp>
        <p:nvSpPr>
          <p:cNvPr id="5" name="Footer Placeholder 4">
            <a:extLst>
              <a:ext uri="{FF2B5EF4-FFF2-40B4-BE49-F238E27FC236}">
                <a16:creationId xmlns:a16="http://schemas.microsoft.com/office/drawing/2014/main" id="{79A37191-570A-014F-B598-9A95B394FA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03BED4-83F1-0449-B346-8EB4ACA17E47}"/>
              </a:ext>
            </a:extLst>
          </p:cNvPr>
          <p:cNvSpPr>
            <a:spLocks noGrp="1"/>
          </p:cNvSpPr>
          <p:nvPr>
            <p:ph type="sldNum" sz="quarter" idx="12"/>
          </p:nvPr>
        </p:nvSpPr>
        <p:spPr/>
        <p:txBody>
          <a:bodyPr/>
          <a:lstStyle/>
          <a:p>
            <a:fld id="{C37C5A94-F597-BA4B-903E-330F5C53790E}" type="slidenum">
              <a:rPr lang="en-US" smtClean="0"/>
              <a:t>‹#›</a:t>
            </a:fld>
            <a:endParaRPr lang="en-US"/>
          </a:p>
        </p:txBody>
      </p:sp>
    </p:spTree>
    <p:extLst>
      <p:ext uri="{BB962C8B-B14F-4D97-AF65-F5344CB8AC3E}">
        <p14:creationId xmlns:p14="http://schemas.microsoft.com/office/powerpoint/2010/main" val="2684712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F48B-D529-D14A-8445-82D34F7431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8727CE-E824-B64F-8D6E-E2C233E15F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09D86B-4DC8-124E-98CE-81F65B4BC3E6}"/>
              </a:ext>
            </a:extLst>
          </p:cNvPr>
          <p:cNvSpPr>
            <a:spLocks noGrp="1"/>
          </p:cNvSpPr>
          <p:nvPr>
            <p:ph type="dt" sz="half" idx="10"/>
          </p:nvPr>
        </p:nvSpPr>
        <p:spPr/>
        <p:txBody>
          <a:bodyPr/>
          <a:lstStyle/>
          <a:p>
            <a:fld id="{30193CE7-B703-4F4B-8D81-97084EEE4FEF}" type="datetimeFigureOut">
              <a:rPr lang="en-US" smtClean="0"/>
              <a:t>4/9/20</a:t>
            </a:fld>
            <a:endParaRPr lang="en-US"/>
          </a:p>
        </p:txBody>
      </p:sp>
      <p:sp>
        <p:nvSpPr>
          <p:cNvPr id="5" name="Footer Placeholder 4">
            <a:extLst>
              <a:ext uri="{FF2B5EF4-FFF2-40B4-BE49-F238E27FC236}">
                <a16:creationId xmlns:a16="http://schemas.microsoft.com/office/drawing/2014/main" id="{F10D3326-A6DC-2F46-8609-E5D3470B5B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B1D947-72BF-2543-83C3-0212A738A333}"/>
              </a:ext>
            </a:extLst>
          </p:cNvPr>
          <p:cNvSpPr>
            <a:spLocks noGrp="1"/>
          </p:cNvSpPr>
          <p:nvPr>
            <p:ph type="sldNum" sz="quarter" idx="12"/>
          </p:nvPr>
        </p:nvSpPr>
        <p:spPr/>
        <p:txBody>
          <a:bodyPr/>
          <a:lstStyle/>
          <a:p>
            <a:fld id="{C37C5A94-F597-BA4B-903E-330F5C53790E}" type="slidenum">
              <a:rPr lang="en-US" smtClean="0"/>
              <a:t>‹#›</a:t>
            </a:fld>
            <a:endParaRPr lang="en-US"/>
          </a:p>
        </p:txBody>
      </p:sp>
    </p:spTree>
    <p:extLst>
      <p:ext uri="{BB962C8B-B14F-4D97-AF65-F5344CB8AC3E}">
        <p14:creationId xmlns:p14="http://schemas.microsoft.com/office/powerpoint/2010/main" val="2509113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1625D-1773-4346-ABDD-F08AB72B6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569426-4362-2F44-8752-A7C4DC2F91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C1E2CC-2B83-114A-8303-503D40DC6B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38B745-021E-3C41-BFC4-E7C9DB8340B6}"/>
              </a:ext>
            </a:extLst>
          </p:cNvPr>
          <p:cNvSpPr>
            <a:spLocks noGrp="1"/>
          </p:cNvSpPr>
          <p:nvPr>
            <p:ph type="dt" sz="half" idx="10"/>
          </p:nvPr>
        </p:nvSpPr>
        <p:spPr/>
        <p:txBody>
          <a:bodyPr/>
          <a:lstStyle/>
          <a:p>
            <a:fld id="{30193CE7-B703-4F4B-8D81-97084EEE4FEF}" type="datetimeFigureOut">
              <a:rPr lang="en-US" smtClean="0"/>
              <a:t>4/9/20</a:t>
            </a:fld>
            <a:endParaRPr lang="en-US"/>
          </a:p>
        </p:txBody>
      </p:sp>
      <p:sp>
        <p:nvSpPr>
          <p:cNvPr id="6" name="Footer Placeholder 5">
            <a:extLst>
              <a:ext uri="{FF2B5EF4-FFF2-40B4-BE49-F238E27FC236}">
                <a16:creationId xmlns:a16="http://schemas.microsoft.com/office/drawing/2014/main" id="{1CE9B9D0-B729-D942-B229-60E0A1076C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403803-0B77-104A-BF6F-BC40394959BA}"/>
              </a:ext>
            </a:extLst>
          </p:cNvPr>
          <p:cNvSpPr>
            <a:spLocks noGrp="1"/>
          </p:cNvSpPr>
          <p:nvPr>
            <p:ph type="sldNum" sz="quarter" idx="12"/>
          </p:nvPr>
        </p:nvSpPr>
        <p:spPr/>
        <p:txBody>
          <a:bodyPr/>
          <a:lstStyle/>
          <a:p>
            <a:fld id="{C37C5A94-F597-BA4B-903E-330F5C53790E}" type="slidenum">
              <a:rPr lang="en-US" smtClean="0"/>
              <a:t>‹#›</a:t>
            </a:fld>
            <a:endParaRPr lang="en-US"/>
          </a:p>
        </p:txBody>
      </p:sp>
    </p:spTree>
    <p:extLst>
      <p:ext uri="{BB962C8B-B14F-4D97-AF65-F5344CB8AC3E}">
        <p14:creationId xmlns:p14="http://schemas.microsoft.com/office/powerpoint/2010/main" val="3203471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BA7E8-F62E-4B46-B9E0-ACEA32B6DC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2F6B25-A29D-864C-8018-75923218A2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39305B-6647-3D42-9130-E5FE9270A6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0B6435-59E3-3143-8ADF-4FF755043C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E4F1F3-195B-CF43-9B09-7E2FA0C91A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378A2D-8B58-A049-AB9F-8CE7B1F58313}"/>
              </a:ext>
            </a:extLst>
          </p:cNvPr>
          <p:cNvSpPr>
            <a:spLocks noGrp="1"/>
          </p:cNvSpPr>
          <p:nvPr>
            <p:ph type="dt" sz="half" idx="10"/>
          </p:nvPr>
        </p:nvSpPr>
        <p:spPr/>
        <p:txBody>
          <a:bodyPr/>
          <a:lstStyle/>
          <a:p>
            <a:fld id="{30193CE7-B703-4F4B-8D81-97084EEE4FEF}" type="datetimeFigureOut">
              <a:rPr lang="en-US" smtClean="0"/>
              <a:t>4/9/20</a:t>
            </a:fld>
            <a:endParaRPr lang="en-US"/>
          </a:p>
        </p:txBody>
      </p:sp>
      <p:sp>
        <p:nvSpPr>
          <p:cNvPr id="8" name="Footer Placeholder 7">
            <a:extLst>
              <a:ext uri="{FF2B5EF4-FFF2-40B4-BE49-F238E27FC236}">
                <a16:creationId xmlns:a16="http://schemas.microsoft.com/office/drawing/2014/main" id="{F55DB5FD-9488-8D4D-AD4D-838FC88868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D18759-05B4-DA42-A552-0DDC5D7095C5}"/>
              </a:ext>
            </a:extLst>
          </p:cNvPr>
          <p:cNvSpPr>
            <a:spLocks noGrp="1"/>
          </p:cNvSpPr>
          <p:nvPr>
            <p:ph type="sldNum" sz="quarter" idx="12"/>
          </p:nvPr>
        </p:nvSpPr>
        <p:spPr/>
        <p:txBody>
          <a:bodyPr/>
          <a:lstStyle/>
          <a:p>
            <a:fld id="{C37C5A94-F597-BA4B-903E-330F5C53790E}" type="slidenum">
              <a:rPr lang="en-US" smtClean="0"/>
              <a:t>‹#›</a:t>
            </a:fld>
            <a:endParaRPr lang="en-US"/>
          </a:p>
        </p:txBody>
      </p:sp>
    </p:spTree>
    <p:extLst>
      <p:ext uri="{BB962C8B-B14F-4D97-AF65-F5344CB8AC3E}">
        <p14:creationId xmlns:p14="http://schemas.microsoft.com/office/powerpoint/2010/main" val="332220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FC1E7-F41F-8140-AFBB-514485994F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41FFD3-D0F1-2448-BAD6-E7F31AF48DCD}"/>
              </a:ext>
            </a:extLst>
          </p:cNvPr>
          <p:cNvSpPr>
            <a:spLocks noGrp="1"/>
          </p:cNvSpPr>
          <p:nvPr>
            <p:ph type="dt" sz="half" idx="10"/>
          </p:nvPr>
        </p:nvSpPr>
        <p:spPr/>
        <p:txBody>
          <a:bodyPr/>
          <a:lstStyle/>
          <a:p>
            <a:fld id="{30193CE7-B703-4F4B-8D81-97084EEE4FEF}" type="datetimeFigureOut">
              <a:rPr lang="en-US" smtClean="0"/>
              <a:t>4/9/20</a:t>
            </a:fld>
            <a:endParaRPr lang="en-US"/>
          </a:p>
        </p:txBody>
      </p:sp>
      <p:sp>
        <p:nvSpPr>
          <p:cNvPr id="4" name="Footer Placeholder 3">
            <a:extLst>
              <a:ext uri="{FF2B5EF4-FFF2-40B4-BE49-F238E27FC236}">
                <a16:creationId xmlns:a16="http://schemas.microsoft.com/office/drawing/2014/main" id="{61C7B464-5A75-0E4F-BD7B-3F67774725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40847E-554E-384A-8597-ACBA8B9E1C71}"/>
              </a:ext>
            </a:extLst>
          </p:cNvPr>
          <p:cNvSpPr>
            <a:spLocks noGrp="1"/>
          </p:cNvSpPr>
          <p:nvPr>
            <p:ph type="sldNum" sz="quarter" idx="12"/>
          </p:nvPr>
        </p:nvSpPr>
        <p:spPr/>
        <p:txBody>
          <a:bodyPr/>
          <a:lstStyle/>
          <a:p>
            <a:fld id="{C37C5A94-F597-BA4B-903E-330F5C53790E}" type="slidenum">
              <a:rPr lang="en-US" smtClean="0"/>
              <a:t>‹#›</a:t>
            </a:fld>
            <a:endParaRPr lang="en-US"/>
          </a:p>
        </p:txBody>
      </p:sp>
    </p:spTree>
    <p:extLst>
      <p:ext uri="{BB962C8B-B14F-4D97-AF65-F5344CB8AC3E}">
        <p14:creationId xmlns:p14="http://schemas.microsoft.com/office/powerpoint/2010/main" val="73959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634D6D-AD60-6D44-BDF6-FABECE893F98}"/>
              </a:ext>
            </a:extLst>
          </p:cNvPr>
          <p:cNvSpPr>
            <a:spLocks noGrp="1"/>
          </p:cNvSpPr>
          <p:nvPr>
            <p:ph type="dt" sz="half" idx="10"/>
          </p:nvPr>
        </p:nvSpPr>
        <p:spPr/>
        <p:txBody>
          <a:bodyPr/>
          <a:lstStyle/>
          <a:p>
            <a:fld id="{30193CE7-B703-4F4B-8D81-97084EEE4FEF}" type="datetimeFigureOut">
              <a:rPr lang="en-US" smtClean="0"/>
              <a:t>4/9/20</a:t>
            </a:fld>
            <a:endParaRPr lang="en-US"/>
          </a:p>
        </p:txBody>
      </p:sp>
      <p:sp>
        <p:nvSpPr>
          <p:cNvPr id="3" name="Footer Placeholder 2">
            <a:extLst>
              <a:ext uri="{FF2B5EF4-FFF2-40B4-BE49-F238E27FC236}">
                <a16:creationId xmlns:a16="http://schemas.microsoft.com/office/drawing/2014/main" id="{FB6BB608-62D1-EF44-96AD-5F28995AEB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2A2190-F56E-DD49-BF29-7428902A822B}"/>
              </a:ext>
            </a:extLst>
          </p:cNvPr>
          <p:cNvSpPr>
            <a:spLocks noGrp="1"/>
          </p:cNvSpPr>
          <p:nvPr>
            <p:ph type="sldNum" sz="quarter" idx="12"/>
          </p:nvPr>
        </p:nvSpPr>
        <p:spPr/>
        <p:txBody>
          <a:bodyPr/>
          <a:lstStyle/>
          <a:p>
            <a:fld id="{C37C5A94-F597-BA4B-903E-330F5C53790E}" type="slidenum">
              <a:rPr lang="en-US" smtClean="0"/>
              <a:t>‹#›</a:t>
            </a:fld>
            <a:endParaRPr lang="en-US"/>
          </a:p>
        </p:txBody>
      </p:sp>
    </p:spTree>
    <p:extLst>
      <p:ext uri="{BB962C8B-B14F-4D97-AF65-F5344CB8AC3E}">
        <p14:creationId xmlns:p14="http://schemas.microsoft.com/office/powerpoint/2010/main" val="3456584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F900-B03F-E74F-92A1-8310353BB5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9F1808-B703-E84D-82C6-27F8BD6B32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E46C2C-6BCC-A047-94E5-D9DC9B87D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A1123E-0ABC-F745-9989-191D84AF6824}"/>
              </a:ext>
            </a:extLst>
          </p:cNvPr>
          <p:cNvSpPr>
            <a:spLocks noGrp="1"/>
          </p:cNvSpPr>
          <p:nvPr>
            <p:ph type="dt" sz="half" idx="10"/>
          </p:nvPr>
        </p:nvSpPr>
        <p:spPr/>
        <p:txBody>
          <a:bodyPr/>
          <a:lstStyle/>
          <a:p>
            <a:fld id="{30193CE7-B703-4F4B-8D81-97084EEE4FEF}" type="datetimeFigureOut">
              <a:rPr lang="en-US" smtClean="0"/>
              <a:t>4/9/20</a:t>
            </a:fld>
            <a:endParaRPr lang="en-US"/>
          </a:p>
        </p:txBody>
      </p:sp>
      <p:sp>
        <p:nvSpPr>
          <p:cNvPr id="6" name="Footer Placeholder 5">
            <a:extLst>
              <a:ext uri="{FF2B5EF4-FFF2-40B4-BE49-F238E27FC236}">
                <a16:creationId xmlns:a16="http://schemas.microsoft.com/office/drawing/2014/main" id="{FCE88266-7CC5-A547-9E28-9882B77D46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189FAA-329B-BD43-A85B-86532548ACFD}"/>
              </a:ext>
            </a:extLst>
          </p:cNvPr>
          <p:cNvSpPr>
            <a:spLocks noGrp="1"/>
          </p:cNvSpPr>
          <p:nvPr>
            <p:ph type="sldNum" sz="quarter" idx="12"/>
          </p:nvPr>
        </p:nvSpPr>
        <p:spPr/>
        <p:txBody>
          <a:bodyPr/>
          <a:lstStyle/>
          <a:p>
            <a:fld id="{C37C5A94-F597-BA4B-903E-330F5C53790E}" type="slidenum">
              <a:rPr lang="en-US" smtClean="0"/>
              <a:t>‹#›</a:t>
            </a:fld>
            <a:endParaRPr lang="en-US"/>
          </a:p>
        </p:txBody>
      </p:sp>
    </p:spTree>
    <p:extLst>
      <p:ext uri="{BB962C8B-B14F-4D97-AF65-F5344CB8AC3E}">
        <p14:creationId xmlns:p14="http://schemas.microsoft.com/office/powerpoint/2010/main" val="3433589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B1CD-883E-8340-8DD5-2DDB964C3B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3C460C-070C-0140-BDD9-B0C325B7D1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B5CEFA-4C7D-ED40-A073-B52487DB35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6EF902-100A-0943-A7F1-C7341A2F486E}"/>
              </a:ext>
            </a:extLst>
          </p:cNvPr>
          <p:cNvSpPr>
            <a:spLocks noGrp="1"/>
          </p:cNvSpPr>
          <p:nvPr>
            <p:ph type="dt" sz="half" idx="10"/>
          </p:nvPr>
        </p:nvSpPr>
        <p:spPr/>
        <p:txBody>
          <a:bodyPr/>
          <a:lstStyle/>
          <a:p>
            <a:fld id="{30193CE7-B703-4F4B-8D81-97084EEE4FEF}" type="datetimeFigureOut">
              <a:rPr lang="en-US" smtClean="0"/>
              <a:t>4/9/20</a:t>
            </a:fld>
            <a:endParaRPr lang="en-US"/>
          </a:p>
        </p:txBody>
      </p:sp>
      <p:sp>
        <p:nvSpPr>
          <p:cNvPr id="6" name="Footer Placeholder 5">
            <a:extLst>
              <a:ext uri="{FF2B5EF4-FFF2-40B4-BE49-F238E27FC236}">
                <a16:creationId xmlns:a16="http://schemas.microsoft.com/office/drawing/2014/main" id="{FA510B22-D018-CE43-ABC7-63DFC53548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3C499F-2FD4-DC46-BBB1-36CB105F7A0B}"/>
              </a:ext>
            </a:extLst>
          </p:cNvPr>
          <p:cNvSpPr>
            <a:spLocks noGrp="1"/>
          </p:cNvSpPr>
          <p:nvPr>
            <p:ph type="sldNum" sz="quarter" idx="12"/>
          </p:nvPr>
        </p:nvSpPr>
        <p:spPr/>
        <p:txBody>
          <a:bodyPr/>
          <a:lstStyle/>
          <a:p>
            <a:fld id="{C37C5A94-F597-BA4B-903E-330F5C53790E}" type="slidenum">
              <a:rPr lang="en-US" smtClean="0"/>
              <a:t>‹#›</a:t>
            </a:fld>
            <a:endParaRPr lang="en-US"/>
          </a:p>
        </p:txBody>
      </p:sp>
    </p:spTree>
    <p:extLst>
      <p:ext uri="{BB962C8B-B14F-4D97-AF65-F5344CB8AC3E}">
        <p14:creationId xmlns:p14="http://schemas.microsoft.com/office/powerpoint/2010/main" val="797279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DDDD28-10E9-8C47-97E5-46FCB5C135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864397-159E-3543-9016-0AAC79383B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3F21B-7338-EC4A-95D1-B9D47DD757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193CE7-B703-4F4B-8D81-97084EEE4FEF}" type="datetimeFigureOut">
              <a:rPr lang="en-US" smtClean="0"/>
              <a:t>4/9/20</a:t>
            </a:fld>
            <a:endParaRPr lang="en-US"/>
          </a:p>
        </p:txBody>
      </p:sp>
      <p:sp>
        <p:nvSpPr>
          <p:cNvPr id="5" name="Footer Placeholder 4">
            <a:extLst>
              <a:ext uri="{FF2B5EF4-FFF2-40B4-BE49-F238E27FC236}">
                <a16:creationId xmlns:a16="http://schemas.microsoft.com/office/drawing/2014/main" id="{4B46A0DA-CB67-B847-944D-802B02CCA1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41A4FB-3592-2D4C-AF13-2E24691E49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7C5A94-F597-BA4B-903E-330F5C53790E}" type="slidenum">
              <a:rPr lang="en-US" smtClean="0"/>
              <a:t>‹#›</a:t>
            </a:fld>
            <a:endParaRPr lang="en-US"/>
          </a:p>
        </p:txBody>
      </p:sp>
    </p:spTree>
    <p:extLst>
      <p:ext uri="{BB962C8B-B14F-4D97-AF65-F5344CB8AC3E}">
        <p14:creationId xmlns:p14="http://schemas.microsoft.com/office/powerpoint/2010/main" val="10988030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8102-69EF-A64C-84D0-11712A12663F}"/>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Functional Annotation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Lesson 1</a:t>
            </a:r>
          </a:p>
        </p:txBody>
      </p:sp>
      <p:sp>
        <p:nvSpPr>
          <p:cNvPr id="3" name="Subtitle 2">
            <a:extLst>
              <a:ext uri="{FF2B5EF4-FFF2-40B4-BE49-F238E27FC236}">
                <a16:creationId xmlns:a16="http://schemas.microsoft.com/office/drawing/2014/main" id="{DD3C345B-A15A-9944-84CF-6366FFFD5E77}"/>
              </a:ext>
            </a:extLst>
          </p:cNvPr>
          <p:cNvSpPr>
            <a:spLocks noGrp="1"/>
          </p:cNvSpPr>
          <p:nvPr>
            <p:ph type="subTitle" idx="1"/>
          </p:nvPr>
        </p:nvSpPr>
        <p:spPr>
          <a:xfrm>
            <a:off x="1524000" y="3602037"/>
            <a:ext cx="9144000" cy="1966039"/>
          </a:xfrm>
        </p:spPr>
        <p:txBody>
          <a:bodyPr/>
          <a:lstStyle/>
          <a:p>
            <a:r>
              <a:rPr lang="en-US" dirty="0">
                <a:latin typeface="Arial" panose="020B0604020202020204" pitchFamily="34" charset="0"/>
                <a:cs typeface="Arial" panose="020B0604020202020204" pitchFamily="34" charset="0"/>
              </a:rPr>
              <a:t>Predicting proteins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Open reading frames in Bacteria and Archaea</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Open reading frames in Eukaryotes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Translation tables</a:t>
            </a:r>
          </a:p>
        </p:txBody>
      </p:sp>
      <p:pic>
        <p:nvPicPr>
          <p:cNvPr id="5" name="Picture 4" descr="A picture containing drawing&#10;&#10;Description automatically generated">
            <a:extLst>
              <a:ext uri="{FF2B5EF4-FFF2-40B4-BE49-F238E27FC236}">
                <a16:creationId xmlns:a16="http://schemas.microsoft.com/office/drawing/2014/main" id="{6394AC54-C11D-9441-94D5-C47EF4584DE3}"/>
              </a:ext>
            </a:extLst>
          </p:cNvPr>
          <p:cNvPicPr>
            <a:picLocks noChangeAspect="1"/>
          </p:cNvPicPr>
          <p:nvPr/>
        </p:nvPicPr>
        <p:blipFill rotWithShape="1">
          <a:blip r:embed="rId2"/>
          <a:srcRect t="13966" b="14966"/>
          <a:stretch/>
        </p:blipFill>
        <p:spPr>
          <a:xfrm>
            <a:off x="8963353" y="5568077"/>
            <a:ext cx="3228647" cy="1289923"/>
          </a:xfrm>
          <a:prstGeom prst="rect">
            <a:avLst/>
          </a:prstGeom>
        </p:spPr>
      </p:pic>
    </p:spTree>
    <p:extLst>
      <p:ext uri="{BB962C8B-B14F-4D97-AF65-F5344CB8AC3E}">
        <p14:creationId xmlns:p14="http://schemas.microsoft.com/office/powerpoint/2010/main" val="498574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374ADC3-B145-7249-96BC-084B49F60CB9}"/>
              </a:ext>
            </a:extLst>
          </p:cNvPr>
          <p:cNvSpPr>
            <a:spLocks noGrp="1"/>
          </p:cNvSpPr>
          <p:nvPr>
            <p:ph type="title"/>
          </p:nvPr>
        </p:nvSpPr>
        <p:spPr>
          <a:xfrm>
            <a:off x="838200" y="365125"/>
            <a:ext cx="10515600" cy="1325563"/>
          </a:xfrm>
        </p:spPr>
        <p:txBody>
          <a:bodyPr/>
          <a:lstStyle/>
          <a:p>
            <a:r>
              <a:rPr lang="en-US" dirty="0">
                <a:latin typeface="Arial" panose="020B0604020202020204" pitchFamily="34" charset="0"/>
                <a:cs typeface="Arial" panose="020B0604020202020204" pitchFamily="34" charset="0"/>
              </a:rPr>
              <a:t>Lesson 2</a:t>
            </a:r>
          </a:p>
        </p:txBody>
      </p:sp>
      <p:sp>
        <p:nvSpPr>
          <p:cNvPr id="5" name="TextBox 4">
            <a:extLst>
              <a:ext uri="{FF2B5EF4-FFF2-40B4-BE49-F238E27FC236}">
                <a16:creationId xmlns:a16="http://schemas.microsoft.com/office/drawing/2014/main" id="{A619651B-FFB6-214B-82EA-A72A5045AA2B}"/>
              </a:ext>
            </a:extLst>
          </p:cNvPr>
          <p:cNvSpPr txBox="1"/>
          <p:nvPr/>
        </p:nvSpPr>
        <p:spPr>
          <a:xfrm>
            <a:off x="543911" y="2386997"/>
            <a:ext cx="9525000"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Predicting function using orthologous comparisons</a:t>
            </a:r>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7011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5C277109-13FF-214B-A16F-F334595731B7}"/>
              </a:ext>
            </a:extLst>
          </p:cNvPr>
          <p:cNvPicPr>
            <a:picLocks noChangeAspect="1"/>
          </p:cNvPicPr>
          <p:nvPr/>
        </p:nvPicPr>
        <p:blipFill>
          <a:blip r:embed="rId2"/>
          <a:stretch>
            <a:fillRect/>
          </a:stretch>
        </p:blipFill>
        <p:spPr>
          <a:xfrm>
            <a:off x="4500078" y="0"/>
            <a:ext cx="4789418" cy="6858000"/>
          </a:xfrm>
          <a:prstGeom prst="rect">
            <a:avLst/>
          </a:prstGeom>
        </p:spPr>
      </p:pic>
      <p:sp>
        <p:nvSpPr>
          <p:cNvPr id="6" name="Title 1">
            <a:extLst>
              <a:ext uri="{FF2B5EF4-FFF2-40B4-BE49-F238E27FC236}">
                <a16:creationId xmlns:a16="http://schemas.microsoft.com/office/drawing/2014/main" id="{43EF8077-B531-6444-9C85-D291FB28F5BE}"/>
              </a:ext>
            </a:extLst>
          </p:cNvPr>
          <p:cNvSpPr>
            <a:spLocks noGrp="1"/>
          </p:cNvSpPr>
          <p:nvPr>
            <p:ph type="title"/>
          </p:nvPr>
        </p:nvSpPr>
        <p:spPr>
          <a:xfrm>
            <a:off x="323193" y="133898"/>
            <a:ext cx="3313386" cy="1325563"/>
          </a:xfrm>
        </p:spPr>
        <p:txBody>
          <a:bodyPr>
            <a:normAutofit/>
          </a:bodyPr>
          <a:lstStyle/>
          <a:p>
            <a:r>
              <a:rPr lang="en-US" dirty="0">
                <a:latin typeface="Arial" panose="020B0604020202020204" pitchFamily="34" charset="0"/>
                <a:cs typeface="Arial" panose="020B0604020202020204" pitchFamily="34" charset="0"/>
              </a:rPr>
              <a:t>NCBI PGAP</a:t>
            </a:r>
            <a:br>
              <a:rPr lang="en-US"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Prokaryotic Genome Annotation Pipeline</a:t>
            </a:r>
          </a:p>
        </p:txBody>
      </p:sp>
      <p:sp>
        <p:nvSpPr>
          <p:cNvPr id="7" name="Rectangle 6">
            <a:extLst>
              <a:ext uri="{FF2B5EF4-FFF2-40B4-BE49-F238E27FC236}">
                <a16:creationId xmlns:a16="http://schemas.microsoft.com/office/drawing/2014/main" id="{BE2A7371-3C6C-854F-BA98-BD1267326AEE}"/>
              </a:ext>
            </a:extLst>
          </p:cNvPr>
          <p:cNvSpPr/>
          <p:nvPr/>
        </p:nvSpPr>
        <p:spPr>
          <a:xfrm>
            <a:off x="4151586" y="1103586"/>
            <a:ext cx="5496911" cy="809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3582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FC299-6A50-4945-814E-D0738B6B764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Bacteria &amp; Archaea Gene Prediction</a:t>
            </a:r>
          </a:p>
        </p:txBody>
      </p:sp>
      <p:grpSp>
        <p:nvGrpSpPr>
          <p:cNvPr id="4" name="Group 22">
            <a:extLst>
              <a:ext uri="{FF2B5EF4-FFF2-40B4-BE49-F238E27FC236}">
                <a16:creationId xmlns:a16="http://schemas.microsoft.com/office/drawing/2014/main" id="{FCB34C36-CEAC-6444-B231-F058F3997BE1}"/>
              </a:ext>
            </a:extLst>
          </p:cNvPr>
          <p:cNvGrpSpPr>
            <a:grpSpLocks/>
          </p:cNvGrpSpPr>
          <p:nvPr/>
        </p:nvGrpSpPr>
        <p:grpSpPr bwMode="auto">
          <a:xfrm>
            <a:off x="743607" y="2310799"/>
            <a:ext cx="5741276" cy="3213075"/>
            <a:chOff x="74977" y="4600224"/>
            <a:chExt cx="4268423" cy="1794083"/>
          </a:xfrm>
        </p:grpSpPr>
        <p:grpSp>
          <p:nvGrpSpPr>
            <p:cNvPr id="5" name="Group 19">
              <a:extLst>
                <a:ext uri="{FF2B5EF4-FFF2-40B4-BE49-F238E27FC236}">
                  <a16:creationId xmlns:a16="http://schemas.microsoft.com/office/drawing/2014/main" id="{917201B0-5BFB-434B-BBE7-ACA1B2C70B00}"/>
                </a:ext>
              </a:extLst>
            </p:cNvPr>
            <p:cNvGrpSpPr>
              <a:grpSpLocks/>
            </p:cNvGrpSpPr>
            <p:nvPr/>
          </p:nvGrpSpPr>
          <p:grpSpPr bwMode="auto">
            <a:xfrm>
              <a:off x="74977" y="4600224"/>
              <a:ext cx="4268423" cy="1794083"/>
              <a:chOff x="74977" y="4600224"/>
              <a:chExt cx="4268423" cy="1794083"/>
            </a:xfrm>
          </p:grpSpPr>
          <p:cxnSp>
            <p:nvCxnSpPr>
              <p:cNvPr id="7" name="Straight Connector 8">
                <a:extLst>
                  <a:ext uri="{FF2B5EF4-FFF2-40B4-BE49-F238E27FC236}">
                    <a16:creationId xmlns:a16="http://schemas.microsoft.com/office/drawing/2014/main" id="{72329004-7CCA-4C4E-94DB-7DC4665B4EE6}"/>
                  </a:ext>
                </a:extLst>
              </p:cNvPr>
              <p:cNvCxnSpPr>
                <a:cxnSpLocks noChangeShapeType="1"/>
              </p:cNvCxnSpPr>
              <p:nvPr/>
            </p:nvCxnSpPr>
            <p:spPr bwMode="auto">
              <a:xfrm>
                <a:off x="305230" y="5551669"/>
                <a:ext cx="4038170" cy="0"/>
              </a:xfrm>
              <a:prstGeom prst="line">
                <a:avLst/>
              </a:prstGeom>
              <a:noFill/>
              <a:ln w="76200" algn="ctr">
                <a:solidFill>
                  <a:schemeClr val="accent2"/>
                </a:solidFill>
                <a:round/>
                <a:headEnd/>
                <a:tailEnd/>
              </a:ln>
              <a:extLst>
                <a:ext uri="{909E8E84-426E-40dd-AFC4-6F175D3DCCD1}">
                  <a14:hiddenFill xmlns:a14="http://schemas.microsoft.com/office/drawing/2010/main" xmlns="">
                    <a:noFill/>
                  </a14:hiddenFill>
                </a:ext>
              </a:extLst>
            </p:spPr>
          </p:cxnSp>
          <p:sp>
            <p:nvSpPr>
              <p:cNvPr id="8" name="Right Arrow 7">
                <a:extLst>
                  <a:ext uri="{FF2B5EF4-FFF2-40B4-BE49-F238E27FC236}">
                    <a16:creationId xmlns:a16="http://schemas.microsoft.com/office/drawing/2014/main" id="{801F7F6A-A503-3845-B4F2-F23B8B4E61FC}"/>
                  </a:ext>
                </a:extLst>
              </p:cNvPr>
              <p:cNvSpPr/>
              <p:nvPr/>
            </p:nvSpPr>
            <p:spPr>
              <a:xfrm>
                <a:off x="1067449" y="5284819"/>
                <a:ext cx="2589954" cy="533698"/>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en-US" sz="1350">
                  <a:latin typeface="Arial"/>
                  <a:cs typeface="Arial"/>
                </a:endParaRPr>
              </a:p>
            </p:txBody>
          </p:sp>
          <p:sp>
            <p:nvSpPr>
              <p:cNvPr id="9" name="Line Callout 2 (Border and Accent Bar) 8">
                <a:extLst>
                  <a:ext uri="{FF2B5EF4-FFF2-40B4-BE49-F238E27FC236}">
                    <a16:creationId xmlns:a16="http://schemas.microsoft.com/office/drawing/2014/main" id="{448A5D2B-3D2C-8944-865A-028C840DA8D2}"/>
                  </a:ext>
                </a:extLst>
              </p:cNvPr>
              <p:cNvSpPr/>
              <p:nvPr/>
            </p:nvSpPr>
            <p:spPr>
              <a:xfrm>
                <a:off x="606942" y="5129157"/>
                <a:ext cx="228666" cy="266849"/>
              </a:xfrm>
              <a:prstGeom prst="accentBorderCallout2">
                <a:avLst>
                  <a:gd name="adj1" fmla="val 18750"/>
                  <a:gd name="adj2" fmla="val -8333"/>
                  <a:gd name="adj3" fmla="val 18750"/>
                  <a:gd name="adj4" fmla="val -90062"/>
                  <a:gd name="adj5" fmla="val 169119"/>
                  <a:gd name="adj6" fmla="val -87033"/>
                </a:avLst>
              </a:prstGeom>
              <a:solidFill>
                <a:srgbClr val="FF00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en-US" sz="1350">
                  <a:latin typeface="Arial"/>
                  <a:cs typeface="Arial"/>
                </a:endParaRPr>
              </a:p>
            </p:txBody>
          </p:sp>
          <p:sp>
            <p:nvSpPr>
              <p:cNvPr id="10" name="Rectangle 9">
                <a:extLst>
                  <a:ext uri="{FF2B5EF4-FFF2-40B4-BE49-F238E27FC236}">
                    <a16:creationId xmlns:a16="http://schemas.microsoft.com/office/drawing/2014/main" id="{B87C21B5-3E7D-E045-B62A-759F15058B34}"/>
                  </a:ext>
                </a:extLst>
              </p:cNvPr>
              <p:cNvSpPr/>
              <p:nvPr/>
            </p:nvSpPr>
            <p:spPr>
              <a:xfrm>
                <a:off x="74977" y="4600224"/>
                <a:ext cx="1063930" cy="455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gn="l">
                  <a:defRPr sz="2400">
                    <a:solidFill>
                      <a:schemeClr val="tx1"/>
                    </a:solidFill>
                    <a:latin typeface="Times"/>
                  </a:defRPr>
                </a:lvl1pPr>
                <a:lvl2pPr marL="742950" indent="-285750" algn="l">
                  <a:defRPr sz="2400">
                    <a:solidFill>
                      <a:schemeClr val="tx1"/>
                    </a:solidFill>
                    <a:latin typeface="Times"/>
                  </a:defRPr>
                </a:lvl2pPr>
                <a:lvl3pPr marL="1143000" indent="-228600" algn="l">
                  <a:defRPr sz="2400">
                    <a:solidFill>
                      <a:schemeClr val="tx1"/>
                    </a:solidFill>
                    <a:latin typeface="Times"/>
                  </a:defRPr>
                </a:lvl3pPr>
                <a:lvl4pPr marL="1600200" indent="-228600" algn="l">
                  <a:defRPr sz="2400">
                    <a:solidFill>
                      <a:schemeClr val="tx1"/>
                    </a:solidFill>
                    <a:latin typeface="Times"/>
                  </a:defRPr>
                </a:lvl4pPr>
                <a:lvl5pPr marL="2057400" indent="-228600" algn="l">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lgn="ctr" eaLnBrk="1" hangingPunct="1">
                  <a:defRPr/>
                </a:pPr>
                <a:r>
                  <a:rPr lang="en-US" altLang="en-US" sz="1400" dirty="0">
                    <a:solidFill>
                      <a:schemeClr val="accent2"/>
                    </a:solidFill>
                    <a:latin typeface="Arial"/>
                    <a:cs typeface="Arial"/>
                  </a:rPr>
                  <a:t>Ribosome binding site</a:t>
                </a:r>
              </a:p>
            </p:txBody>
          </p:sp>
          <p:sp>
            <p:nvSpPr>
              <p:cNvPr id="11" name="Rectangle 10">
                <a:extLst>
                  <a:ext uri="{FF2B5EF4-FFF2-40B4-BE49-F238E27FC236}">
                    <a16:creationId xmlns:a16="http://schemas.microsoft.com/office/drawing/2014/main" id="{61D34FED-37D6-F043-B9FA-B1397663E3B3}"/>
                  </a:ext>
                </a:extLst>
              </p:cNvPr>
              <p:cNvSpPr/>
              <p:nvPr/>
            </p:nvSpPr>
            <p:spPr>
              <a:xfrm>
                <a:off x="533757" y="5938440"/>
                <a:ext cx="1063929" cy="455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400" dirty="0">
                    <a:solidFill>
                      <a:schemeClr val="tx1"/>
                    </a:solidFill>
                    <a:latin typeface="Arial"/>
                    <a:cs typeface="Arial"/>
                  </a:rPr>
                  <a:t>Start codon:</a:t>
                </a:r>
              </a:p>
              <a:p>
                <a:pPr algn="ctr" eaLnBrk="1" hangingPunct="1">
                  <a:defRPr/>
                </a:pPr>
                <a:r>
                  <a:rPr lang="en-US" sz="1400" dirty="0">
                    <a:solidFill>
                      <a:schemeClr val="tx1"/>
                    </a:solidFill>
                    <a:latin typeface="Arial"/>
                    <a:cs typeface="Arial"/>
                  </a:rPr>
                  <a:t>ATG, GTG, TTG</a:t>
                </a:r>
              </a:p>
            </p:txBody>
          </p:sp>
          <p:sp>
            <p:nvSpPr>
              <p:cNvPr id="12" name="Rectangle 11">
                <a:extLst>
                  <a:ext uri="{FF2B5EF4-FFF2-40B4-BE49-F238E27FC236}">
                    <a16:creationId xmlns:a16="http://schemas.microsoft.com/office/drawing/2014/main" id="{1A4E47B4-3CBE-054D-B82D-FC6DBDB7F0C1}"/>
                  </a:ext>
                </a:extLst>
              </p:cNvPr>
              <p:cNvSpPr/>
              <p:nvPr/>
            </p:nvSpPr>
            <p:spPr>
              <a:xfrm>
                <a:off x="3123710" y="5912233"/>
                <a:ext cx="1067385" cy="455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400" dirty="0">
                    <a:solidFill>
                      <a:schemeClr val="tx1"/>
                    </a:solidFill>
                    <a:latin typeface="Arial"/>
                    <a:cs typeface="Arial"/>
                  </a:rPr>
                  <a:t>Stop codon:</a:t>
                </a:r>
              </a:p>
              <a:p>
                <a:pPr algn="ctr" eaLnBrk="1" hangingPunct="1">
                  <a:defRPr/>
                </a:pPr>
                <a:r>
                  <a:rPr lang="en-US" sz="1400" dirty="0">
                    <a:solidFill>
                      <a:schemeClr val="tx1"/>
                    </a:solidFill>
                    <a:latin typeface="Arial"/>
                    <a:cs typeface="Arial"/>
                  </a:rPr>
                  <a:t>TAG, TAA, TGA</a:t>
                </a:r>
              </a:p>
            </p:txBody>
          </p:sp>
          <p:cxnSp>
            <p:nvCxnSpPr>
              <p:cNvPr id="13" name="Straight Arrow Connector 12">
                <a:extLst>
                  <a:ext uri="{FF2B5EF4-FFF2-40B4-BE49-F238E27FC236}">
                    <a16:creationId xmlns:a16="http://schemas.microsoft.com/office/drawing/2014/main" id="{C671498A-B302-A24D-AEA5-D705DD9C385B}"/>
                  </a:ext>
                </a:extLst>
              </p:cNvPr>
              <p:cNvCxnSpPr>
                <a:cxnSpLocks/>
                <a:stCxn id="11" idx="0"/>
              </p:cNvCxnSpPr>
              <p:nvPr/>
            </p:nvCxnSpPr>
            <p:spPr>
              <a:xfrm flipH="1" flipV="1">
                <a:off x="1065721" y="5708123"/>
                <a:ext cx="1" cy="23031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216B6CB-5696-2240-A194-E486506D2091}"/>
                  </a:ext>
                </a:extLst>
              </p:cNvPr>
              <p:cNvCxnSpPr/>
              <p:nvPr/>
            </p:nvCxnSpPr>
            <p:spPr>
              <a:xfrm flipV="1">
                <a:off x="3657403" y="5750217"/>
                <a:ext cx="0" cy="16201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7D52511-F363-954F-860D-5C70CDD042B8}"/>
                  </a:ext>
                </a:extLst>
              </p:cNvPr>
              <p:cNvSpPr/>
              <p:nvPr/>
            </p:nvSpPr>
            <p:spPr>
              <a:xfrm>
                <a:off x="1372337" y="4600224"/>
                <a:ext cx="1959536" cy="455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400" dirty="0">
                    <a:solidFill>
                      <a:schemeClr val="tx1"/>
                    </a:solidFill>
                    <a:latin typeface="Arial"/>
                    <a:cs typeface="Arial"/>
                  </a:rPr>
                  <a:t>open reading frame</a:t>
                </a:r>
              </a:p>
            </p:txBody>
          </p:sp>
        </p:grpSp>
        <p:sp>
          <p:nvSpPr>
            <p:cNvPr id="6" name="Left Brace 5">
              <a:extLst>
                <a:ext uri="{FF2B5EF4-FFF2-40B4-BE49-F238E27FC236}">
                  <a16:creationId xmlns:a16="http://schemas.microsoft.com/office/drawing/2014/main" id="{A8B233D0-B26B-1047-B0B3-9EA12A3F3DF0}"/>
                </a:ext>
              </a:extLst>
            </p:cNvPr>
            <p:cNvSpPr>
              <a:spLocks/>
            </p:cNvSpPr>
            <p:nvPr/>
          </p:nvSpPr>
          <p:spPr bwMode="auto">
            <a:xfrm rot="5400000">
              <a:off x="2170231" y="3834181"/>
              <a:ext cx="384390" cy="2589954"/>
            </a:xfrm>
            <a:prstGeom prst="leftBrace">
              <a:avLst>
                <a:gd name="adj1" fmla="val 25766"/>
                <a:gd name="adj2" fmla="val 49352"/>
              </a:avLst>
            </a:prstGeom>
            <a:noFill/>
            <a:ln w="12700" algn="ctr">
              <a:solidFill>
                <a:schemeClr val="accent2"/>
              </a:solidFill>
              <a:round/>
              <a:headEnd/>
              <a:tailEnd/>
            </a:ln>
            <a:extLst>
              <a:ext uri="{909E8E84-426E-40dd-AFC4-6F175D3DCCD1}">
                <a14:hiddenFill xmlns:a14="http://schemas.microsoft.com/office/drawing/2010/main" xmlns="">
                  <a:solidFill>
                    <a:srgbClr val="FFFFFF"/>
                  </a:solidFill>
                </a14:hiddenFill>
              </a:ext>
            </a:extLst>
          </p:spPr>
          <p:txBody>
            <a:bodyPr rot="10800000" vert="eaVert" anchor="ctr"/>
            <a:lstStyle/>
            <a:p>
              <a:pPr eaLnBrk="1" hangingPunct="1">
                <a:defRPr/>
              </a:pPr>
              <a:endParaRPr lang="en-US" sz="1350">
                <a:latin typeface="Arial"/>
                <a:cs typeface="Arial"/>
              </a:endParaRPr>
            </a:p>
          </p:txBody>
        </p:sp>
      </p:grpSp>
      <p:sp>
        <p:nvSpPr>
          <p:cNvPr id="18" name="TextBox 17">
            <a:extLst>
              <a:ext uri="{FF2B5EF4-FFF2-40B4-BE49-F238E27FC236}">
                <a16:creationId xmlns:a16="http://schemas.microsoft.com/office/drawing/2014/main" id="{27445B13-EEC6-F24E-A5A0-1518EF8FF5E9}"/>
              </a:ext>
            </a:extLst>
          </p:cNvPr>
          <p:cNvSpPr txBox="1"/>
          <p:nvPr/>
        </p:nvSpPr>
        <p:spPr>
          <a:xfrm>
            <a:off x="6708227" y="2168107"/>
            <a:ext cx="4740166" cy="3693319"/>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Gene model used by all </a:t>
            </a:r>
            <a:r>
              <a:rPr lang="en-US" b="1" i="1" dirty="0">
                <a:latin typeface="Arial" panose="020B0604020202020204" pitchFamily="34" charset="0"/>
                <a:cs typeface="Arial" panose="020B0604020202020204" pitchFamily="34" charset="0"/>
              </a:rPr>
              <a:t>ab initio </a:t>
            </a:r>
            <a:r>
              <a:rPr lang="en-US" b="1" dirty="0">
                <a:latin typeface="Arial" panose="020B0604020202020204" pitchFamily="34" charset="0"/>
                <a:cs typeface="Arial" panose="020B0604020202020204" pitchFamily="34" charset="0"/>
              </a:rPr>
              <a:t>gene finder</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Traits a gene finder is looking for: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Ribosome-binding site within a predicted distance from a start codon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One of 3 start codons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One of 3 stop codons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No frame interruptions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Most gene finders do not handle point mutations that generate missense proteins or superfluous stop codons</a:t>
            </a:r>
          </a:p>
        </p:txBody>
      </p:sp>
    </p:spTree>
    <p:extLst>
      <p:ext uri="{BB962C8B-B14F-4D97-AF65-F5344CB8AC3E}">
        <p14:creationId xmlns:p14="http://schemas.microsoft.com/office/powerpoint/2010/main" val="4100775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3DE294-CE86-FF45-BB64-65420E5CAB5B}"/>
              </a:ext>
            </a:extLst>
          </p:cNvPr>
          <p:cNvSpPr>
            <a:spLocks noGrp="1"/>
          </p:cNvSpPr>
          <p:nvPr>
            <p:ph type="title"/>
          </p:nvPr>
        </p:nvSpPr>
        <p:spPr>
          <a:xfrm>
            <a:off x="838200" y="365125"/>
            <a:ext cx="10515600" cy="1325563"/>
          </a:xfrm>
        </p:spPr>
        <p:txBody>
          <a:bodyPr/>
          <a:lstStyle/>
          <a:p>
            <a:r>
              <a:rPr lang="en-US" dirty="0">
                <a:latin typeface="Arial" panose="020B0604020202020204" pitchFamily="34" charset="0"/>
                <a:cs typeface="Arial" panose="020B0604020202020204" pitchFamily="34" charset="0"/>
              </a:rPr>
              <a:t>Common Gene Prediction Tools</a:t>
            </a:r>
          </a:p>
        </p:txBody>
      </p:sp>
      <p:sp>
        <p:nvSpPr>
          <p:cNvPr id="5" name="TextBox 4">
            <a:extLst>
              <a:ext uri="{FF2B5EF4-FFF2-40B4-BE49-F238E27FC236}">
                <a16:creationId xmlns:a16="http://schemas.microsoft.com/office/drawing/2014/main" id="{BC611178-0F19-974C-9D52-FFAAA9FAEC7A}"/>
              </a:ext>
            </a:extLst>
          </p:cNvPr>
          <p:cNvSpPr txBox="1"/>
          <p:nvPr/>
        </p:nvSpPr>
        <p:spPr>
          <a:xfrm>
            <a:off x="8083767" y="1689210"/>
            <a:ext cx="2636778"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Prodigal </a:t>
            </a:r>
            <a:r>
              <a:rPr lang="en-US" sz="1600" b="1" dirty="0">
                <a:latin typeface="Arial" panose="020B0604020202020204" pitchFamily="34" charset="0"/>
                <a:cs typeface="Arial" panose="020B0604020202020204" pitchFamily="34" charset="0"/>
              </a:rPr>
              <a:t>(2012)</a:t>
            </a:r>
          </a:p>
        </p:txBody>
      </p:sp>
      <p:sp>
        <p:nvSpPr>
          <p:cNvPr id="6" name="TextBox 5">
            <a:extLst>
              <a:ext uri="{FF2B5EF4-FFF2-40B4-BE49-F238E27FC236}">
                <a16:creationId xmlns:a16="http://schemas.microsoft.com/office/drawing/2014/main" id="{E45192DB-5004-4F4D-AF07-0A72C8AA156E}"/>
              </a:ext>
            </a:extLst>
          </p:cNvPr>
          <p:cNvSpPr txBox="1"/>
          <p:nvPr/>
        </p:nvSpPr>
        <p:spPr>
          <a:xfrm>
            <a:off x="1761798" y="1689210"/>
            <a:ext cx="3146530"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GeneMarkS-2 </a:t>
            </a:r>
            <a:r>
              <a:rPr lang="en-US" sz="1600" b="1" dirty="0">
                <a:latin typeface="Arial" panose="020B0604020202020204" pitchFamily="34" charset="0"/>
                <a:cs typeface="Arial" panose="020B0604020202020204" pitchFamily="34" charset="0"/>
              </a:rPr>
              <a:t>(2018)</a:t>
            </a:r>
          </a:p>
        </p:txBody>
      </p:sp>
      <p:cxnSp>
        <p:nvCxnSpPr>
          <p:cNvPr id="8" name="Straight Connector 7">
            <a:extLst>
              <a:ext uri="{FF2B5EF4-FFF2-40B4-BE49-F238E27FC236}">
                <a16:creationId xmlns:a16="http://schemas.microsoft.com/office/drawing/2014/main" id="{FD332CED-56CC-4144-A187-891938116AB5}"/>
              </a:ext>
            </a:extLst>
          </p:cNvPr>
          <p:cNvCxnSpPr>
            <a:cxnSpLocks/>
          </p:cNvCxnSpPr>
          <p:nvPr/>
        </p:nvCxnSpPr>
        <p:spPr>
          <a:xfrm>
            <a:off x="6096000" y="1965434"/>
            <a:ext cx="0" cy="4750676"/>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screenshot&#10;&#10;Description automatically generated">
            <a:extLst>
              <a:ext uri="{FF2B5EF4-FFF2-40B4-BE49-F238E27FC236}">
                <a16:creationId xmlns:a16="http://schemas.microsoft.com/office/drawing/2014/main" id="{749433D3-F4E1-114D-BFF5-17BA20A73FD5}"/>
              </a:ext>
            </a:extLst>
          </p:cNvPr>
          <p:cNvPicPr>
            <a:picLocks noChangeAspect="1"/>
          </p:cNvPicPr>
          <p:nvPr/>
        </p:nvPicPr>
        <p:blipFill>
          <a:blip r:embed="rId2"/>
          <a:stretch>
            <a:fillRect/>
          </a:stretch>
        </p:blipFill>
        <p:spPr>
          <a:xfrm>
            <a:off x="170940" y="2289993"/>
            <a:ext cx="5821072" cy="2355578"/>
          </a:xfrm>
          <a:prstGeom prst="rect">
            <a:avLst/>
          </a:prstGeom>
        </p:spPr>
      </p:pic>
      <p:sp>
        <p:nvSpPr>
          <p:cNvPr id="12" name="TextBox 11">
            <a:extLst>
              <a:ext uri="{FF2B5EF4-FFF2-40B4-BE49-F238E27FC236}">
                <a16:creationId xmlns:a16="http://schemas.microsoft.com/office/drawing/2014/main" id="{2FDD9A14-487C-9547-8590-380ACBE0B8F3}"/>
              </a:ext>
            </a:extLst>
          </p:cNvPr>
          <p:cNvSpPr txBox="1"/>
          <p:nvPr/>
        </p:nvSpPr>
        <p:spPr>
          <a:xfrm>
            <a:off x="1355834" y="6308209"/>
            <a:ext cx="3552492"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Currently used by NCBI PGAP</a:t>
            </a:r>
            <a:endParaRPr lang="en-US" dirty="0">
              <a:latin typeface="Arial" panose="020B0604020202020204" pitchFamily="34" charset="0"/>
              <a:cs typeface="Arial" panose="020B0604020202020204" pitchFamily="34" charset="0"/>
            </a:endParaRPr>
          </a:p>
        </p:txBody>
      </p:sp>
      <p:pic>
        <p:nvPicPr>
          <p:cNvPr id="16" name="Picture 15" descr="A screenshot of a cell phone&#10;&#10;Description automatically generated">
            <a:extLst>
              <a:ext uri="{FF2B5EF4-FFF2-40B4-BE49-F238E27FC236}">
                <a16:creationId xmlns:a16="http://schemas.microsoft.com/office/drawing/2014/main" id="{AE7BD929-38BE-364B-874D-46D822068A78}"/>
              </a:ext>
            </a:extLst>
          </p:cNvPr>
          <p:cNvPicPr>
            <a:picLocks noChangeAspect="1"/>
          </p:cNvPicPr>
          <p:nvPr/>
        </p:nvPicPr>
        <p:blipFill>
          <a:blip r:embed="rId3"/>
          <a:stretch>
            <a:fillRect/>
          </a:stretch>
        </p:blipFill>
        <p:spPr>
          <a:xfrm>
            <a:off x="202842" y="5244876"/>
            <a:ext cx="5750645" cy="756029"/>
          </a:xfrm>
          <a:prstGeom prst="rect">
            <a:avLst/>
          </a:prstGeom>
        </p:spPr>
      </p:pic>
      <p:sp>
        <p:nvSpPr>
          <p:cNvPr id="17" name="TextBox 16">
            <a:extLst>
              <a:ext uri="{FF2B5EF4-FFF2-40B4-BE49-F238E27FC236}">
                <a16:creationId xmlns:a16="http://schemas.microsoft.com/office/drawing/2014/main" id="{BC444A4E-F3C3-4143-9C94-1A268CFA2B13}"/>
              </a:ext>
            </a:extLst>
          </p:cNvPr>
          <p:cNvSpPr txBox="1"/>
          <p:nvPr/>
        </p:nvSpPr>
        <p:spPr>
          <a:xfrm>
            <a:off x="113786" y="4910835"/>
            <a:ext cx="355249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Missed annotated genes (FN)</a:t>
            </a:r>
          </a:p>
        </p:txBody>
      </p:sp>
      <p:sp>
        <p:nvSpPr>
          <p:cNvPr id="18" name="TextBox 17">
            <a:extLst>
              <a:ext uri="{FF2B5EF4-FFF2-40B4-BE49-F238E27FC236}">
                <a16:creationId xmlns:a16="http://schemas.microsoft.com/office/drawing/2014/main" id="{D64B2073-5138-3747-A27F-D1998BD054C1}"/>
              </a:ext>
            </a:extLst>
          </p:cNvPr>
          <p:cNvSpPr txBox="1"/>
          <p:nvPr/>
        </p:nvSpPr>
        <p:spPr>
          <a:xfrm>
            <a:off x="0" y="6546736"/>
            <a:ext cx="3552492" cy="261610"/>
          </a:xfrm>
          <a:prstGeom prst="rect">
            <a:avLst/>
          </a:prstGeom>
          <a:noFill/>
        </p:spPr>
        <p:txBody>
          <a:bodyPr wrap="square" rtlCol="0">
            <a:spAutoFit/>
          </a:bodyPr>
          <a:lstStyle/>
          <a:p>
            <a:r>
              <a:rPr lang="en-US" sz="1100" dirty="0" err="1">
                <a:latin typeface="Arial" panose="020B0604020202020204" pitchFamily="34" charset="0"/>
                <a:cs typeface="Arial" panose="020B0604020202020204" pitchFamily="34" charset="0"/>
              </a:rPr>
              <a:t>Lomsadze</a:t>
            </a:r>
            <a:r>
              <a:rPr lang="en-US" sz="1100" dirty="0">
                <a:latin typeface="Arial" panose="020B0604020202020204" pitchFamily="34" charset="0"/>
                <a:cs typeface="Arial" panose="020B0604020202020204" pitchFamily="34" charset="0"/>
              </a:rPr>
              <a:t> (2018)</a:t>
            </a:r>
          </a:p>
        </p:txBody>
      </p:sp>
      <p:sp>
        <p:nvSpPr>
          <p:cNvPr id="19" name="TextBox 18">
            <a:extLst>
              <a:ext uri="{FF2B5EF4-FFF2-40B4-BE49-F238E27FC236}">
                <a16:creationId xmlns:a16="http://schemas.microsoft.com/office/drawing/2014/main" id="{7369D6FF-0BEC-9547-99FF-DEE0CF7C94EE}"/>
              </a:ext>
            </a:extLst>
          </p:cNvPr>
          <p:cNvSpPr txBox="1"/>
          <p:nvPr/>
        </p:nvSpPr>
        <p:spPr>
          <a:xfrm>
            <a:off x="8083773" y="6299701"/>
            <a:ext cx="2636772"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Currently used by JGI</a:t>
            </a:r>
            <a:endParaRPr lang="en-US"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A462EE0A-ECDC-8E46-8556-B72FDEA065AD}"/>
              </a:ext>
            </a:extLst>
          </p:cNvPr>
          <p:cNvSpPr/>
          <p:nvPr/>
        </p:nvSpPr>
        <p:spPr>
          <a:xfrm>
            <a:off x="6736934" y="2857118"/>
            <a:ext cx="5162604" cy="2585323"/>
          </a:xfrm>
          <a:prstGeom prst="rect">
            <a:avLst/>
          </a:prstGeom>
        </p:spPr>
        <p:txBody>
          <a:bodyPr wrap="square">
            <a:spAutoFit/>
          </a:bodyPr>
          <a:lstStyle/>
          <a:p>
            <a:pPr marL="285750" indent="-285750">
              <a:buFont typeface="Arial" panose="020B0604020202020204" pitchFamily="34" charset="0"/>
              <a:buChar char="•"/>
            </a:pPr>
            <a:r>
              <a:rPr lang="en-US" i="0" dirty="0">
                <a:solidFill>
                  <a:srgbClr val="24292E"/>
                </a:solidFill>
                <a:effectLst/>
                <a:latin typeface="Arial" panose="020B0604020202020204" pitchFamily="34" charset="0"/>
                <a:cs typeface="Arial" panose="020B0604020202020204" pitchFamily="34" charset="0"/>
              </a:rPr>
              <a:t>Predicts protein-coding genes</a:t>
            </a:r>
          </a:p>
          <a:p>
            <a:pPr marL="285750" indent="-285750">
              <a:buFont typeface="Arial" panose="020B0604020202020204" pitchFamily="34" charset="0"/>
              <a:buChar char="•"/>
            </a:pPr>
            <a:r>
              <a:rPr lang="en-US" i="0" dirty="0">
                <a:solidFill>
                  <a:srgbClr val="24292E"/>
                </a:solidFill>
                <a:effectLst/>
                <a:latin typeface="Arial" panose="020B0604020202020204" pitchFamily="34" charset="0"/>
                <a:cs typeface="Arial" panose="020B0604020202020204" pitchFamily="34" charset="0"/>
              </a:rPr>
              <a:t>Handles draft genomes and metagenomes</a:t>
            </a:r>
          </a:p>
          <a:p>
            <a:pPr marL="285750" indent="-285750">
              <a:buFont typeface="Arial" panose="020B0604020202020204" pitchFamily="34" charset="0"/>
              <a:buChar char="•"/>
            </a:pPr>
            <a:r>
              <a:rPr lang="en-US" i="0" dirty="0">
                <a:solidFill>
                  <a:srgbClr val="24292E"/>
                </a:solidFill>
                <a:effectLst/>
                <a:latin typeface="Arial" panose="020B0604020202020204" pitchFamily="34" charset="0"/>
                <a:cs typeface="Arial" panose="020B0604020202020204" pitchFamily="34" charset="0"/>
              </a:rPr>
              <a:t>Runs quickly</a:t>
            </a:r>
          </a:p>
          <a:p>
            <a:pPr marL="285750" indent="-285750">
              <a:buFont typeface="Arial" panose="020B0604020202020204" pitchFamily="34" charset="0"/>
              <a:buChar char="•"/>
            </a:pPr>
            <a:r>
              <a:rPr lang="en-US" dirty="0">
                <a:solidFill>
                  <a:srgbClr val="24292E"/>
                </a:solidFill>
                <a:latin typeface="Arial" panose="020B0604020202020204" pitchFamily="34" charset="0"/>
                <a:cs typeface="Arial" panose="020B0604020202020204" pitchFamily="34" charset="0"/>
              </a:rPr>
              <a:t>Runs unsupervised (unsupervised ML algorithm)</a:t>
            </a:r>
            <a:endParaRPr lang="en-US" i="0" dirty="0">
              <a:solidFill>
                <a:srgbClr val="24292E"/>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24292E"/>
                </a:solidFill>
                <a:effectLst/>
                <a:latin typeface="Arial" panose="020B0604020202020204" pitchFamily="34" charset="0"/>
                <a:cs typeface="Arial" panose="020B0604020202020204" pitchFamily="34" charset="0"/>
              </a:rPr>
              <a:t>Handles gaps, scaffolds, and partial genes</a:t>
            </a:r>
          </a:p>
          <a:p>
            <a:pPr marL="285750" indent="-285750">
              <a:buFont typeface="Arial" panose="020B0604020202020204" pitchFamily="34" charset="0"/>
              <a:buChar char="•"/>
            </a:pPr>
            <a:r>
              <a:rPr lang="en-US" i="0" dirty="0">
                <a:solidFill>
                  <a:srgbClr val="24292E"/>
                </a:solidFill>
                <a:effectLst/>
                <a:latin typeface="Arial" panose="020B0604020202020204" pitchFamily="34" charset="0"/>
                <a:cs typeface="Arial" panose="020B0604020202020204" pitchFamily="34" charset="0"/>
              </a:rPr>
              <a:t>Identifies translation initiation sites</a:t>
            </a:r>
            <a:endParaRPr lang="en-US" dirty="0">
              <a:solidFill>
                <a:srgbClr val="24292E"/>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24292E"/>
                </a:solidFill>
                <a:effectLst/>
                <a:latin typeface="Arial" panose="020B0604020202020204" pitchFamily="34" charset="0"/>
                <a:cs typeface="Arial" panose="020B0604020202020204" pitchFamily="34" charset="0"/>
              </a:rPr>
              <a:t>Outputs detailed summary statistics for each genome</a:t>
            </a:r>
          </a:p>
        </p:txBody>
      </p:sp>
    </p:spTree>
    <p:extLst>
      <p:ext uri="{BB962C8B-B14F-4D97-AF65-F5344CB8AC3E}">
        <p14:creationId xmlns:p14="http://schemas.microsoft.com/office/powerpoint/2010/main" val="2442821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8C4939F-0155-CD49-A5B5-CC8A63810438}"/>
              </a:ext>
            </a:extLst>
          </p:cNvPr>
          <p:cNvSpPr>
            <a:spLocks noGrp="1"/>
          </p:cNvSpPr>
          <p:nvPr>
            <p:ph type="title"/>
          </p:nvPr>
        </p:nvSpPr>
        <p:spPr>
          <a:xfrm>
            <a:off x="838200" y="365125"/>
            <a:ext cx="10515600" cy="1325563"/>
          </a:xfrm>
        </p:spPr>
        <p:txBody>
          <a:bodyPr/>
          <a:lstStyle/>
          <a:p>
            <a:r>
              <a:rPr lang="en-US" dirty="0">
                <a:latin typeface="Arial" panose="020B0604020202020204" pitchFamily="34" charset="0"/>
                <a:cs typeface="Arial" panose="020B0604020202020204" pitchFamily="34" charset="0"/>
              </a:rPr>
              <a:t>Eukaryotic Gene Prediction</a:t>
            </a:r>
          </a:p>
        </p:txBody>
      </p:sp>
      <p:sp>
        <p:nvSpPr>
          <p:cNvPr id="5" name="TextBox 4">
            <a:extLst>
              <a:ext uri="{FF2B5EF4-FFF2-40B4-BE49-F238E27FC236}">
                <a16:creationId xmlns:a16="http://schemas.microsoft.com/office/drawing/2014/main" id="{120F6860-6D16-914F-8968-4261D0CB29C7}"/>
              </a:ext>
            </a:extLst>
          </p:cNvPr>
          <p:cNvSpPr txBox="1"/>
          <p:nvPr/>
        </p:nvSpPr>
        <p:spPr>
          <a:xfrm>
            <a:off x="475593" y="2914342"/>
            <a:ext cx="4740166" cy="2031325"/>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Eukaryotic gene prediction requires consideration of:</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Introns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Exons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Untranslated regions (UTRs)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Splice forms</a:t>
            </a:r>
          </a:p>
        </p:txBody>
      </p:sp>
      <p:pic>
        <p:nvPicPr>
          <p:cNvPr id="6" name="Picture 5">
            <a:extLst>
              <a:ext uri="{FF2B5EF4-FFF2-40B4-BE49-F238E27FC236}">
                <a16:creationId xmlns:a16="http://schemas.microsoft.com/office/drawing/2014/main" id="{0310F268-F192-944F-AF36-8A3FB5C6594D}"/>
              </a:ext>
            </a:extLst>
          </p:cNvPr>
          <p:cNvPicPr>
            <a:picLocks noChangeAspect="1"/>
          </p:cNvPicPr>
          <p:nvPr/>
        </p:nvPicPr>
        <p:blipFill>
          <a:blip r:embed="rId3"/>
          <a:stretch>
            <a:fillRect/>
          </a:stretch>
        </p:blipFill>
        <p:spPr>
          <a:xfrm>
            <a:off x="4771696" y="2157597"/>
            <a:ext cx="7178566" cy="3196997"/>
          </a:xfrm>
          <a:prstGeom prst="rect">
            <a:avLst/>
          </a:prstGeom>
        </p:spPr>
      </p:pic>
      <p:sp>
        <p:nvSpPr>
          <p:cNvPr id="7" name="Rectangle 6">
            <a:extLst>
              <a:ext uri="{FF2B5EF4-FFF2-40B4-BE49-F238E27FC236}">
                <a16:creationId xmlns:a16="http://schemas.microsoft.com/office/drawing/2014/main" id="{8F9C1B56-F443-2F40-B110-9194023746D0}"/>
              </a:ext>
            </a:extLst>
          </p:cNvPr>
          <p:cNvSpPr/>
          <p:nvPr/>
        </p:nvSpPr>
        <p:spPr>
          <a:xfrm>
            <a:off x="6850117" y="5544504"/>
            <a:ext cx="5341883" cy="276999"/>
          </a:xfrm>
          <a:prstGeom prst="rect">
            <a:avLst/>
          </a:prstGeom>
        </p:spPr>
        <p:txBody>
          <a:bodyPr wrap="square">
            <a:spAutoFit/>
          </a:bodyPr>
          <a:lstStyle/>
          <a:p>
            <a:r>
              <a:rPr lang="en-US" sz="1200" dirty="0">
                <a:latin typeface="Arial" panose="020B0604020202020204" pitchFamily="34" charset="0"/>
                <a:cs typeface="Arial" panose="020B0604020202020204" pitchFamily="34" charset="0"/>
              </a:rPr>
              <a:t>http://</a:t>
            </a:r>
            <a:r>
              <a:rPr lang="en-US" sz="1200" dirty="0" err="1">
                <a:latin typeface="Arial" panose="020B0604020202020204" pitchFamily="34" charset="0"/>
                <a:cs typeface="Arial" panose="020B0604020202020204" pitchFamily="34" charset="0"/>
              </a:rPr>
              <a:t>www.garlandscience.com</a:t>
            </a:r>
            <a:r>
              <a:rPr lang="en-US" sz="1200" dirty="0">
                <a:latin typeface="Arial" panose="020B0604020202020204" pitchFamily="34" charset="0"/>
                <a:cs typeface="Arial" panose="020B0604020202020204" pitchFamily="34" charset="0"/>
              </a:rPr>
              <a:t>/textbooks/0815340249.asp?type=artwork</a:t>
            </a:r>
          </a:p>
        </p:txBody>
      </p:sp>
    </p:spTree>
    <p:extLst>
      <p:ext uri="{BB962C8B-B14F-4D97-AF65-F5344CB8AC3E}">
        <p14:creationId xmlns:p14="http://schemas.microsoft.com/office/powerpoint/2010/main" val="2334908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4704F-53DF-F348-83E2-29CEDAC5266D}"/>
              </a:ext>
            </a:extLst>
          </p:cNvPr>
          <p:cNvSpPr>
            <a:spLocks noGrp="1"/>
          </p:cNvSpPr>
          <p:nvPr>
            <p:ph type="title"/>
          </p:nvPr>
        </p:nvSpPr>
        <p:spPr>
          <a:xfrm>
            <a:off x="838200" y="30252"/>
            <a:ext cx="10515600" cy="1325563"/>
          </a:xfrm>
        </p:spPr>
        <p:txBody>
          <a:bodyPr/>
          <a:lstStyle/>
          <a:p>
            <a:r>
              <a:rPr lang="en-US" dirty="0">
                <a:latin typeface="Arial" panose="020B0604020202020204" pitchFamily="34" charset="0"/>
                <a:cs typeface="Arial" panose="020B0604020202020204" pitchFamily="34" charset="0"/>
              </a:rPr>
              <a:t>Common Gene Prediction Tools</a:t>
            </a:r>
          </a:p>
        </p:txBody>
      </p:sp>
      <p:sp>
        <p:nvSpPr>
          <p:cNvPr id="5" name="TextBox 4">
            <a:extLst>
              <a:ext uri="{FF2B5EF4-FFF2-40B4-BE49-F238E27FC236}">
                <a16:creationId xmlns:a16="http://schemas.microsoft.com/office/drawing/2014/main" id="{8252ABA7-CCC7-AC4D-8258-9C6EFE5734BE}"/>
              </a:ext>
            </a:extLst>
          </p:cNvPr>
          <p:cNvSpPr txBox="1"/>
          <p:nvPr/>
        </p:nvSpPr>
        <p:spPr>
          <a:xfrm>
            <a:off x="1761798" y="1289821"/>
            <a:ext cx="3146530"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Braker2 </a:t>
            </a:r>
            <a:r>
              <a:rPr lang="en-US" sz="1600" b="1" dirty="0">
                <a:latin typeface="Arial" panose="020B0604020202020204" pitchFamily="34" charset="0"/>
                <a:cs typeface="Arial" panose="020B0604020202020204" pitchFamily="34" charset="0"/>
              </a:rPr>
              <a:t>(2018)</a:t>
            </a:r>
          </a:p>
        </p:txBody>
      </p:sp>
      <p:sp>
        <p:nvSpPr>
          <p:cNvPr id="6" name="Rectangle 5">
            <a:extLst>
              <a:ext uri="{FF2B5EF4-FFF2-40B4-BE49-F238E27FC236}">
                <a16:creationId xmlns:a16="http://schemas.microsoft.com/office/drawing/2014/main" id="{15BC9112-A3FC-CD4E-8E82-A56F8CDE4BA0}"/>
              </a:ext>
            </a:extLst>
          </p:cNvPr>
          <p:cNvSpPr/>
          <p:nvPr/>
        </p:nvSpPr>
        <p:spPr>
          <a:xfrm>
            <a:off x="325623" y="1813041"/>
            <a:ext cx="5162604" cy="5078313"/>
          </a:xfrm>
          <a:prstGeom prst="rect">
            <a:avLst/>
          </a:prstGeom>
        </p:spPr>
        <p:txBody>
          <a:bodyPr wrap="square">
            <a:spAutoFit/>
          </a:bodyPr>
          <a:lstStyle/>
          <a:p>
            <a:r>
              <a:rPr lang="en-US" b="1" i="0" dirty="0">
                <a:solidFill>
                  <a:srgbClr val="24292E"/>
                </a:solidFill>
                <a:effectLst/>
                <a:latin typeface="Arial" panose="020B0604020202020204" pitchFamily="34" charset="0"/>
                <a:cs typeface="Arial" panose="020B0604020202020204" pitchFamily="34" charset="0"/>
              </a:rPr>
              <a:t>Preparation steps:</a:t>
            </a:r>
          </a:p>
          <a:p>
            <a:pPr marL="285750" indent="-285750">
              <a:buFont typeface="Arial" panose="020B0604020202020204" pitchFamily="34" charset="0"/>
              <a:buChar char="•"/>
            </a:pPr>
            <a:r>
              <a:rPr lang="en-US" i="0" dirty="0">
                <a:solidFill>
                  <a:srgbClr val="24292E"/>
                </a:solidFill>
                <a:effectLst/>
                <a:latin typeface="Arial" panose="020B0604020202020204" pitchFamily="34" charset="0"/>
                <a:cs typeface="Arial" panose="020B0604020202020204" pitchFamily="34" charset="0"/>
              </a:rPr>
              <a:t>Create a repeat library and mask your genome with </a:t>
            </a:r>
            <a:r>
              <a:rPr lang="en-US" i="0" dirty="0" err="1">
                <a:solidFill>
                  <a:srgbClr val="24292E"/>
                </a:solidFill>
                <a:effectLst/>
                <a:latin typeface="Arial" panose="020B0604020202020204" pitchFamily="34" charset="0"/>
                <a:cs typeface="Arial" panose="020B0604020202020204" pitchFamily="34" charset="0"/>
              </a:rPr>
              <a:t>RepeatMasker</a:t>
            </a:r>
            <a:endParaRPr lang="en-US" i="0" dirty="0">
              <a:solidFill>
                <a:srgbClr val="24292E"/>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24292E"/>
                </a:solidFill>
                <a:latin typeface="Arial" panose="020B0604020202020204" pitchFamily="34" charset="0"/>
                <a:cs typeface="Arial" panose="020B0604020202020204" pitchFamily="34" charset="0"/>
              </a:rPr>
              <a:t>Trim and align RNA-seq to genome</a:t>
            </a:r>
          </a:p>
          <a:p>
            <a:pPr marL="285750" indent="-285750">
              <a:buFont typeface="Arial" panose="020B0604020202020204" pitchFamily="34" charset="0"/>
              <a:buChar char="•"/>
            </a:pPr>
            <a:r>
              <a:rPr lang="en-US" i="0" dirty="0">
                <a:solidFill>
                  <a:srgbClr val="24292E"/>
                </a:solidFill>
                <a:effectLst/>
                <a:latin typeface="Arial" panose="020B0604020202020204" pitchFamily="34" charset="0"/>
                <a:cs typeface="Arial" panose="020B0604020202020204" pitchFamily="34" charset="0"/>
              </a:rPr>
              <a:t>Align transcripts, ESTs, or long transcript to genome with splice aware aligner</a:t>
            </a:r>
          </a:p>
          <a:p>
            <a:pPr marL="285750" indent="-285750">
              <a:buFont typeface="Arial" panose="020B0604020202020204" pitchFamily="34" charset="0"/>
              <a:buChar char="•"/>
            </a:pPr>
            <a:r>
              <a:rPr lang="en-US" dirty="0">
                <a:solidFill>
                  <a:srgbClr val="24292E"/>
                </a:solidFill>
                <a:latin typeface="Arial" panose="020B0604020202020204" pitchFamily="34" charset="0"/>
                <a:cs typeface="Arial" panose="020B0604020202020204" pitchFamily="34" charset="0"/>
              </a:rPr>
              <a:t>RUN Braker2</a:t>
            </a:r>
          </a:p>
          <a:p>
            <a:pPr marL="285750" indent="-285750">
              <a:buFont typeface="Arial" panose="020B0604020202020204" pitchFamily="34" charset="0"/>
              <a:buChar char="•"/>
            </a:pPr>
            <a:endParaRPr lang="en-US" i="0" dirty="0">
              <a:solidFill>
                <a:srgbClr val="24292E"/>
              </a:solidFill>
              <a:effectLst/>
              <a:latin typeface="Arial" panose="020B0604020202020204" pitchFamily="34" charset="0"/>
              <a:cs typeface="Arial" panose="020B0604020202020204" pitchFamily="34" charset="0"/>
            </a:endParaRPr>
          </a:p>
          <a:p>
            <a:r>
              <a:rPr lang="en-US" i="0" dirty="0">
                <a:solidFill>
                  <a:srgbClr val="24292E"/>
                </a:solidFill>
                <a:effectLst/>
                <a:latin typeface="Arial" panose="020B0604020202020204" pitchFamily="34" charset="0"/>
                <a:cs typeface="Arial" panose="020B0604020202020204" pitchFamily="34" charset="0"/>
              </a:rPr>
              <a:t>BRAKER1, a combination of </a:t>
            </a:r>
            <a:r>
              <a:rPr lang="en-US" i="0" dirty="0" err="1">
                <a:solidFill>
                  <a:srgbClr val="24292E"/>
                </a:solidFill>
                <a:effectLst/>
                <a:latin typeface="Arial" panose="020B0604020202020204" pitchFamily="34" charset="0"/>
                <a:cs typeface="Arial" panose="020B0604020202020204" pitchFamily="34" charset="0"/>
              </a:rPr>
              <a:t>GeneMark</a:t>
            </a:r>
            <a:r>
              <a:rPr lang="en-US" i="0" dirty="0">
                <a:solidFill>
                  <a:srgbClr val="24292E"/>
                </a:solidFill>
                <a:effectLst/>
                <a:latin typeface="Arial" panose="020B0604020202020204" pitchFamily="34" charset="0"/>
                <a:cs typeface="Arial" panose="020B0604020202020204" pitchFamily="34" charset="0"/>
              </a:rPr>
              <a:t>-ET and AUGUSTUS, that uses genomic and RNA-Seq data to automatically generate full gene structure annotations in novel genome</a:t>
            </a:r>
          </a:p>
          <a:p>
            <a:endParaRPr lang="en-US" dirty="0">
              <a:solidFill>
                <a:srgbClr val="24292E"/>
              </a:solidFill>
              <a:latin typeface="Arial" panose="020B0604020202020204" pitchFamily="34" charset="0"/>
              <a:cs typeface="Arial" panose="020B0604020202020204" pitchFamily="34" charset="0"/>
            </a:endParaRPr>
          </a:p>
          <a:p>
            <a:r>
              <a:rPr lang="en-US" i="0" dirty="0">
                <a:solidFill>
                  <a:srgbClr val="24292E"/>
                </a:solidFill>
                <a:effectLst/>
                <a:latin typeface="Arial" panose="020B0604020202020204" pitchFamily="34" charset="0"/>
                <a:cs typeface="Arial" panose="020B0604020202020204" pitchFamily="34" charset="0"/>
              </a:rPr>
              <a:t>BRAKER2 is an extension of BRAKER1. BRAKER2 reaches high gene prediction accuracy even in the absence of the annotation of very closely related species and in the absence of RNA-Seq data.</a:t>
            </a:r>
          </a:p>
        </p:txBody>
      </p:sp>
      <p:cxnSp>
        <p:nvCxnSpPr>
          <p:cNvPr id="8" name="Straight Arrow Connector 7">
            <a:extLst>
              <a:ext uri="{FF2B5EF4-FFF2-40B4-BE49-F238E27FC236}">
                <a16:creationId xmlns:a16="http://schemas.microsoft.com/office/drawing/2014/main" id="{7CF72662-D764-9F41-999B-344C4B99EA5D}"/>
              </a:ext>
            </a:extLst>
          </p:cNvPr>
          <p:cNvCxnSpPr>
            <a:cxnSpLocks/>
          </p:cNvCxnSpPr>
          <p:nvPr/>
        </p:nvCxnSpPr>
        <p:spPr>
          <a:xfrm flipV="1">
            <a:off x="4372303" y="2291259"/>
            <a:ext cx="2165131" cy="4624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DCF924D-FFBB-754D-A9D0-C9110C290F48}"/>
              </a:ext>
            </a:extLst>
          </p:cNvPr>
          <p:cNvCxnSpPr>
            <a:cxnSpLocks/>
          </p:cNvCxnSpPr>
          <p:nvPr/>
        </p:nvCxnSpPr>
        <p:spPr>
          <a:xfrm flipV="1">
            <a:off x="4405661" y="2753714"/>
            <a:ext cx="2131773" cy="928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A5AA73B-886E-4546-A84C-12936DE68A66}"/>
              </a:ext>
            </a:extLst>
          </p:cNvPr>
          <p:cNvCxnSpPr>
            <a:cxnSpLocks/>
          </p:cNvCxnSpPr>
          <p:nvPr/>
        </p:nvCxnSpPr>
        <p:spPr>
          <a:xfrm flipV="1">
            <a:off x="4284792" y="3299040"/>
            <a:ext cx="2131773" cy="928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5A87968-ABF0-EF49-9C18-6DC6498C072A}"/>
              </a:ext>
            </a:extLst>
          </p:cNvPr>
          <p:cNvSpPr/>
          <p:nvPr/>
        </p:nvSpPr>
        <p:spPr>
          <a:xfrm>
            <a:off x="6537434" y="2106593"/>
            <a:ext cx="1216361" cy="369332"/>
          </a:xfrm>
          <a:prstGeom prst="rect">
            <a:avLst/>
          </a:prstGeom>
        </p:spPr>
        <p:txBody>
          <a:bodyPr wrap="square">
            <a:spAutoFit/>
          </a:bodyPr>
          <a:lstStyle/>
          <a:p>
            <a:r>
              <a:rPr lang="en-US" i="0" dirty="0" err="1">
                <a:solidFill>
                  <a:srgbClr val="24292E"/>
                </a:solidFill>
                <a:effectLst/>
                <a:latin typeface="Arial" panose="020B0604020202020204" pitchFamily="34" charset="0"/>
                <a:cs typeface="Arial" panose="020B0604020202020204" pitchFamily="34" charset="0"/>
              </a:rPr>
              <a:t>trimgalore</a:t>
            </a:r>
            <a:endParaRPr lang="en-US" i="0" dirty="0">
              <a:solidFill>
                <a:srgbClr val="24292E"/>
              </a:solidFill>
              <a:effectLst/>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C79A825-9CBA-3D44-86A3-761579276C18}"/>
              </a:ext>
            </a:extLst>
          </p:cNvPr>
          <p:cNvSpPr/>
          <p:nvPr/>
        </p:nvSpPr>
        <p:spPr>
          <a:xfrm>
            <a:off x="6537434" y="2569048"/>
            <a:ext cx="1216361" cy="369332"/>
          </a:xfrm>
          <a:prstGeom prst="rect">
            <a:avLst/>
          </a:prstGeom>
        </p:spPr>
        <p:txBody>
          <a:bodyPr wrap="square">
            <a:spAutoFit/>
          </a:bodyPr>
          <a:lstStyle/>
          <a:p>
            <a:r>
              <a:rPr lang="en-US" i="0" dirty="0">
                <a:solidFill>
                  <a:srgbClr val="24292E"/>
                </a:solidFill>
                <a:effectLst/>
                <a:latin typeface="Arial" panose="020B0604020202020204" pitchFamily="34" charset="0"/>
                <a:cs typeface="Arial" panose="020B0604020202020204" pitchFamily="34" charset="0"/>
              </a:rPr>
              <a:t>Hisat2</a:t>
            </a:r>
          </a:p>
        </p:txBody>
      </p:sp>
      <p:sp>
        <p:nvSpPr>
          <p:cNvPr id="15" name="Rectangle 14">
            <a:extLst>
              <a:ext uri="{FF2B5EF4-FFF2-40B4-BE49-F238E27FC236}">
                <a16:creationId xmlns:a16="http://schemas.microsoft.com/office/drawing/2014/main" id="{C6CE37DA-E3A5-9348-9641-3976DA0F7E92}"/>
              </a:ext>
            </a:extLst>
          </p:cNvPr>
          <p:cNvSpPr/>
          <p:nvPr/>
        </p:nvSpPr>
        <p:spPr>
          <a:xfrm>
            <a:off x="6537434" y="3120843"/>
            <a:ext cx="1216361" cy="369332"/>
          </a:xfrm>
          <a:prstGeom prst="rect">
            <a:avLst/>
          </a:prstGeom>
        </p:spPr>
        <p:txBody>
          <a:bodyPr wrap="square">
            <a:spAutoFit/>
          </a:bodyPr>
          <a:lstStyle/>
          <a:p>
            <a:r>
              <a:rPr lang="en-US" i="0" dirty="0">
                <a:solidFill>
                  <a:srgbClr val="24292E"/>
                </a:solidFill>
                <a:effectLst/>
                <a:latin typeface="Arial" panose="020B0604020202020204" pitchFamily="34" charset="0"/>
                <a:cs typeface="Arial" panose="020B0604020202020204" pitchFamily="34" charset="0"/>
              </a:rPr>
              <a:t>Picard</a:t>
            </a:r>
          </a:p>
        </p:txBody>
      </p:sp>
      <p:pic>
        <p:nvPicPr>
          <p:cNvPr id="17" name="Picture 16" descr="A screenshot of a cell phone&#10;&#10;Description automatically generated">
            <a:extLst>
              <a:ext uri="{FF2B5EF4-FFF2-40B4-BE49-F238E27FC236}">
                <a16:creationId xmlns:a16="http://schemas.microsoft.com/office/drawing/2014/main" id="{FE4484EC-5127-A844-8653-D621034B11BA}"/>
              </a:ext>
            </a:extLst>
          </p:cNvPr>
          <p:cNvPicPr>
            <a:picLocks noChangeAspect="1"/>
          </p:cNvPicPr>
          <p:nvPr/>
        </p:nvPicPr>
        <p:blipFill>
          <a:blip r:embed="rId2"/>
          <a:stretch>
            <a:fillRect/>
          </a:stretch>
        </p:blipFill>
        <p:spPr>
          <a:xfrm>
            <a:off x="8007439" y="1551431"/>
            <a:ext cx="3954541" cy="5078314"/>
          </a:xfrm>
          <a:prstGeom prst="rect">
            <a:avLst/>
          </a:prstGeom>
        </p:spPr>
      </p:pic>
    </p:spTree>
    <p:extLst>
      <p:ext uri="{BB962C8B-B14F-4D97-AF65-F5344CB8AC3E}">
        <p14:creationId xmlns:p14="http://schemas.microsoft.com/office/powerpoint/2010/main" val="666844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A5DAD5-3929-034D-88E4-FC8975DC588F}"/>
              </a:ext>
            </a:extLst>
          </p:cNvPr>
          <p:cNvSpPr>
            <a:spLocks noGrp="1"/>
          </p:cNvSpPr>
          <p:nvPr>
            <p:ph type="title"/>
          </p:nvPr>
        </p:nvSpPr>
        <p:spPr>
          <a:xfrm>
            <a:off x="838200" y="365125"/>
            <a:ext cx="10515600" cy="1325563"/>
          </a:xfrm>
        </p:spPr>
        <p:txBody>
          <a:bodyPr/>
          <a:lstStyle/>
          <a:p>
            <a:r>
              <a:rPr lang="en-US" dirty="0">
                <a:latin typeface="Arial" panose="020B0604020202020204" pitchFamily="34" charset="0"/>
                <a:cs typeface="Arial" panose="020B0604020202020204" pitchFamily="34" charset="0"/>
              </a:rPr>
              <a:t>Common Gene Prediction Tools</a:t>
            </a:r>
          </a:p>
        </p:txBody>
      </p:sp>
      <p:sp>
        <p:nvSpPr>
          <p:cNvPr id="5" name="TextBox 4">
            <a:extLst>
              <a:ext uri="{FF2B5EF4-FFF2-40B4-BE49-F238E27FC236}">
                <a16:creationId xmlns:a16="http://schemas.microsoft.com/office/drawing/2014/main" id="{FC87C570-AC9D-7B43-8375-9CAFAEE4AB06}"/>
              </a:ext>
            </a:extLst>
          </p:cNvPr>
          <p:cNvSpPr txBox="1"/>
          <p:nvPr/>
        </p:nvSpPr>
        <p:spPr>
          <a:xfrm>
            <a:off x="1761798" y="1689210"/>
            <a:ext cx="3146530"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MAKER </a:t>
            </a:r>
            <a:r>
              <a:rPr lang="en-US" sz="1600" b="1" dirty="0">
                <a:latin typeface="Arial" panose="020B0604020202020204" pitchFamily="34" charset="0"/>
                <a:cs typeface="Arial" panose="020B0604020202020204" pitchFamily="34" charset="0"/>
              </a:rPr>
              <a:t>(v3 2020)</a:t>
            </a:r>
          </a:p>
        </p:txBody>
      </p:sp>
      <p:sp>
        <p:nvSpPr>
          <p:cNvPr id="6" name="Rectangle 5">
            <a:extLst>
              <a:ext uri="{FF2B5EF4-FFF2-40B4-BE49-F238E27FC236}">
                <a16:creationId xmlns:a16="http://schemas.microsoft.com/office/drawing/2014/main" id="{BF7843C9-A35B-6A4E-8F22-E33EF26D6E37}"/>
              </a:ext>
            </a:extLst>
          </p:cNvPr>
          <p:cNvSpPr/>
          <p:nvPr/>
        </p:nvSpPr>
        <p:spPr>
          <a:xfrm>
            <a:off x="304602" y="2212430"/>
            <a:ext cx="5162604" cy="4247317"/>
          </a:xfrm>
          <a:prstGeom prst="rect">
            <a:avLst/>
          </a:prstGeom>
        </p:spPr>
        <p:txBody>
          <a:bodyPr wrap="square">
            <a:spAutoFit/>
          </a:bodyPr>
          <a:lstStyle/>
          <a:p>
            <a:r>
              <a:rPr lang="en-US" b="1" i="0" dirty="0">
                <a:solidFill>
                  <a:srgbClr val="24292E"/>
                </a:solidFill>
                <a:effectLst/>
                <a:latin typeface="Arial" panose="020B0604020202020204" pitchFamily="34" charset="0"/>
                <a:cs typeface="Arial" panose="020B0604020202020204" pitchFamily="34" charset="0"/>
              </a:rPr>
              <a:t>Steps:</a:t>
            </a:r>
          </a:p>
          <a:p>
            <a:pPr marL="285750" indent="-285750">
              <a:buFont typeface="Arial" panose="020B0604020202020204" pitchFamily="34" charset="0"/>
              <a:buChar char="•"/>
            </a:pPr>
            <a:r>
              <a:rPr lang="en-US" i="0" dirty="0">
                <a:solidFill>
                  <a:srgbClr val="24292E"/>
                </a:solidFill>
                <a:effectLst/>
                <a:latin typeface="Arial" panose="020B0604020202020204" pitchFamily="34" charset="0"/>
                <a:cs typeface="Arial" panose="020B0604020202020204" pitchFamily="34" charset="0"/>
              </a:rPr>
              <a:t>Mask out repeats</a:t>
            </a:r>
          </a:p>
          <a:p>
            <a:pPr marL="285750" indent="-285750">
              <a:buFont typeface="Arial" panose="020B0604020202020204" pitchFamily="34" charset="0"/>
              <a:buChar char="•"/>
            </a:pPr>
            <a:r>
              <a:rPr lang="en-US" dirty="0">
                <a:solidFill>
                  <a:srgbClr val="24292E"/>
                </a:solidFill>
                <a:latin typeface="Arial" panose="020B0604020202020204" pitchFamily="34" charset="0"/>
                <a:cs typeface="Arial" panose="020B0604020202020204" pitchFamily="34" charset="0"/>
              </a:rPr>
              <a:t>Align EST to genome</a:t>
            </a:r>
          </a:p>
          <a:p>
            <a:pPr marL="285750" indent="-285750">
              <a:buFont typeface="Arial" panose="020B0604020202020204" pitchFamily="34" charset="0"/>
              <a:buChar char="•"/>
            </a:pPr>
            <a:r>
              <a:rPr lang="en-US" i="0" dirty="0">
                <a:solidFill>
                  <a:srgbClr val="24292E"/>
                </a:solidFill>
                <a:effectLst/>
                <a:latin typeface="Arial" panose="020B0604020202020204" pitchFamily="34" charset="0"/>
                <a:cs typeface="Arial" panose="020B0604020202020204" pitchFamily="34" charset="0"/>
              </a:rPr>
              <a:t>Align proteins to genome</a:t>
            </a:r>
          </a:p>
          <a:p>
            <a:pPr marL="285750" indent="-285750">
              <a:buFont typeface="Arial" panose="020B0604020202020204" pitchFamily="34" charset="0"/>
              <a:buChar char="•"/>
            </a:pPr>
            <a:r>
              <a:rPr lang="en-US" dirty="0">
                <a:solidFill>
                  <a:srgbClr val="24292E"/>
                </a:solidFill>
                <a:latin typeface="Arial" panose="020B0604020202020204" pitchFamily="34" charset="0"/>
                <a:cs typeface="Arial" panose="020B0604020202020204" pitchFamily="34" charset="0"/>
              </a:rPr>
              <a:t>Produce ab initio predictions</a:t>
            </a:r>
          </a:p>
          <a:p>
            <a:pPr marL="285750" indent="-285750">
              <a:buFont typeface="Arial" panose="020B0604020202020204" pitchFamily="34" charset="0"/>
              <a:buChar char="•"/>
            </a:pPr>
            <a:r>
              <a:rPr lang="en-US" i="0" dirty="0">
                <a:solidFill>
                  <a:srgbClr val="24292E"/>
                </a:solidFill>
                <a:effectLst/>
                <a:latin typeface="Arial" panose="020B0604020202020204" pitchFamily="34" charset="0"/>
                <a:cs typeface="Arial" panose="020B0604020202020204" pitchFamily="34" charset="0"/>
              </a:rPr>
              <a:t>Synthesize into fina</a:t>
            </a:r>
            <a:r>
              <a:rPr lang="en-US" dirty="0">
                <a:solidFill>
                  <a:srgbClr val="24292E"/>
                </a:solidFill>
                <a:latin typeface="Arial" panose="020B0604020202020204" pitchFamily="34" charset="0"/>
                <a:cs typeface="Arial" panose="020B0604020202020204" pitchFamily="34" charset="0"/>
              </a:rPr>
              <a:t>l predictions</a:t>
            </a:r>
          </a:p>
          <a:p>
            <a:pPr marL="285750" indent="-285750">
              <a:buFont typeface="Arial" panose="020B0604020202020204" pitchFamily="34" charset="0"/>
              <a:buChar char="•"/>
            </a:pPr>
            <a:endParaRPr lang="en-US" dirty="0">
              <a:solidFill>
                <a:srgbClr val="24292E"/>
              </a:solidFill>
              <a:latin typeface="Arial" panose="020B0604020202020204" pitchFamily="34" charset="0"/>
              <a:cs typeface="Arial" panose="020B0604020202020204" pitchFamily="34" charset="0"/>
            </a:endParaRPr>
          </a:p>
          <a:p>
            <a:endParaRPr lang="en-US" dirty="0">
              <a:solidFill>
                <a:srgbClr val="24292E"/>
              </a:solidFill>
              <a:latin typeface="Arial" panose="020B0604020202020204" pitchFamily="34" charset="0"/>
              <a:cs typeface="Arial" panose="020B0604020202020204" pitchFamily="34" charset="0"/>
            </a:endParaRPr>
          </a:p>
          <a:p>
            <a:r>
              <a:rPr lang="en-US" dirty="0">
                <a:solidFill>
                  <a:srgbClr val="24292E"/>
                </a:solidFill>
                <a:latin typeface="Arial" panose="020B0604020202020204" pitchFamily="34" charset="0"/>
                <a:cs typeface="Arial" panose="020B0604020202020204" pitchFamily="34" charset="0"/>
              </a:rPr>
              <a:t>MAKER is an annotation pipeline, not a gene predictor. MAKER does not predict genes, rather MAKER leverages existing software tools (some of which are gene predictors) and integrates their output to produce what MAKER finds to be the best possible gene model for a given location based on evidence alignments.</a:t>
            </a:r>
          </a:p>
        </p:txBody>
      </p:sp>
      <p:pic>
        <p:nvPicPr>
          <p:cNvPr id="7" name="Picture 6">
            <a:extLst>
              <a:ext uri="{FF2B5EF4-FFF2-40B4-BE49-F238E27FC236}">
                <a16:creationId xmlns:a16="http://schemas.microsoft.com/office/drawing/2014/main" id="{67B677AF-046F-3649-BBB3-51833DB68D61}"/>
              </a:ext>
            </a:extLst>
          </p:cNvPr>
          <p:cNvPicPr>
            <a:picLocks noChangeAspect="1"/>
          </p:cNvPicPr>
          <p:nvPr/>
        </p:nvPicPr>
        <p:blipFill>
          <a:blip r:embed="rId2"/>
          <a:stretch>
            <a:fillRect/>
          </a:stretch>
        </p:blipFill>
        <p:spPr>
          <a:xfrm>
            <a:off x="6304321" y="1455685"/>
            <a:ext cx="5195880" cy="3127920"/>
          </a:xfrm>
          <a:prstGeom prst="rect">
            <a:avLst/>
          </a:prstGeom>
        </p:spPr>
      </p:pic>
      <p:pic>
        <p:nvPicPr>
          <p:cNvPr id="8" name="Picture 7">
            <a:extLst>
              <a:ext uri="{FF2B5EF4-FFF2-40B4-BE49-F238E27FC236}">
                <a16:creationId xmlns:a16="http://schemas.microsoft.com/office/drawing/2014/main" id="{9BFB5776-0C1A-E947-9633-D826DF781498}"/>
              </a:ext>
            </a:extLst>
          </p:cNvPr>
          <p:cNvPicPr>
            <a:picLocks noChangeAspect="1"/>
          </p:cNvPicPr>
          <p:nvPr/>
        </p:nvPicPr>
        <p:blipFill rotWithShape="1">
          <a:blip r:embed="rId3"/>
          <a:srcRect t="39018" b="30574"/>
          <a:stretch/>
        </p:blipFill>
        <p:spPr>
          <a:xfrm>
            <a:off x="6828269" y="4699090"/>
            <a:ext cx="4147984" cy="2085340"/>
          </a:xfrm>
          <a:prstGeom prst="rect">
            <a:avLst/>
          </a:prstGeom>
        </p:spPr>
      </p:pic>
    </p:spTree>
    <p:extLst>
      <p:ext uri="{BB962C8B-B14F-4D97-AF65-F5344CB8AC3E}">
        <p14:creationId xmlns:p14="http://schemas.microsoft.com/office/powerpoint/2010/main" val="2318342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24A557A-B2A1-E247-AF7A-D08F0980CF9C}"/>
              </a:ext>
            </a:extLst>
          </p:cNvPr>
          <p:cNvSpPr>
            <a:spLocks noGrp="1"/>
          </p:cNvSpPr>
          <p:nvPr>
            <p:ph type="title"/>
          </p:nvPr>
        </p:nvSpPr>
        <p:spPr>
          <a:xfrm>
            <a:off x="838200" y="365125"/>
            <a:ext cx="10515600" cy="1325563"/>
          </a:xfrm>
        </p:spPr>
        <p:txBody>
          <a:bodyPr/>
          <a:lstStyle/>
          <a:p>
            <a:r>
              <a:rPr lang="en-US" dirty="0">
                <a:latin typeface="Arial" panose="020B0604020202020204" pitchFamily="34" charset="0"/>
                <a:cs typeface="Arial" panose="020B0604020202020204" pitchFamily="34" charset="0"/>
              </a:rPr>
              <a:t>Common Gene Prediction Tools</a:t>
            </a:r>
          </a:p>
        </p:txBody>
      </p:sp>
      <p:sp>
        <p:nvSpPr>
          <p:cNvPr id="5" name="TextBox 4">
            <a:extLst>
              <a:ext uri="{FF2B5EF4-FFF2-40B4-BE49-F238E27FC236}">
                <a16:creationId xmlns:a16="http://schemas.microsoft.com/office/drawing/2014/main" id="{70976B27-D45C-844A-AA8D-BC789ACE6604}"/>
              </a:ext>
            </a:extLst>
          </p:cNvPr>
          <p:cNvSpPr txBox="1"/>
          <p:nvPr/>
        </p:nvSpPr>
        <p:spPr>
          <a:xfrm>
            <a:off x="8083767" y="1689210"/>
            <a:ext cx="2636778"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Eukaryotes</a:t>
            </a:r>
            <a:endParaRPr lang="en-US" sz="16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7AC2FC4-740B-6147-A66A-74F064E1CA69}"/>
              </a:ext>
            </a:extLst>
          </p:cNvPr>
          <p:cNvSpPr txBox="1"/>
          <p:nvPr/>
        </p:nvSpPr>
        <p:spPr>
          <a:xfrm>
            <a:off x="1098992" y="1703824"/>
            <a:ext cx="3993928"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Bacteria and Archaea</a:t>
            </a:r>
            <a:endParaRPr lang="en-US" sz="1600" b="1"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DBC8A89C-B662-5D4E-8146-E9F774F7A0ED}"/>
              </a:ext>
            </a:extLst>
          </p:cNvPr>
          <p:cNvCxnSpPr>
            <a:cxnSpLocks/>
          </p:cNvCxnSpPr>
          <p:nvPr/>
        </p:nvCxnSpPr>
        <p:spPr>
          <a:xfrm>
            <a:off x="6096000" y="1965434"/>
            <a:ext cx="0" cy="4750676"/>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4A59138-EA90-1948-B21A-4E14C3662F4F}"/>
              </a:ext>
            </a:extLst>
          </p:cNvPr>
          <p:cNvSpPr/>
          <p:nvPr/>
        </p:nvSpPr>
        <p:spPr>
          <a:xfrm>
            <a:off x="514654" y="3048110"/>
            <a:ext cx="5162604" cy="1754326"/>
          </a:xfrm>
          <a:prstGeom prst="rect">
            <a:avLst/>
          </a:prstGeom>
        </p:spPr>
        <p:txBody>
          <a:bodyPr wrap="square">
            <a:spAutoFit/>
          </a:bodyPr>
          <a:lstStyle/>
          <a:p>
            <a:r>
              <a:rPr lang="en-US" i="1" dirty="0">
                <a:solidFill>
                  <a:srgbClr val="24292E"/>
                </a:solidFill>
                <a:effectLst/>
                <a:latin typeface="Arial" panose="020B0604020202020204" pitchFamily="34" charset="0"/>
                <a:cs typeface="Arial" panose="020B0604020202020204" pitchFamily="34" charset="0"/>
              </a:rPr>
              <a:t>ab initio </a:t>
            </a:r>
            <a:r>
              <a:rPr lang="en-US" i="0" dirty="0">
                <a:solidFill>
                  <a:srgbClr val="24292E"/>
                </a:solidFill>
                <a:effectLst/>
                <a:latin typeface="Arial" panose="020B0604020202020204" pitchFamily="34" charset="0"/>
                <a:cs typeface="Arial" panose="020B0604020202020204" pitchFamily="34" charset="0"/>
              </a:rPr>
              <a:t>prediction </a:t>
            </a:r>
            <a:r>
              <a:rPr lang="en-US" i="0" dirty="0">
                <a:solidFill>
                  <a:srgbClr val="24292E"/>
                </a:solidFill>
                <a:effectLst/>
                <a:latin typeface="Arial" panose="020B0604020202020204" pitchFamily="34" charset="0"/>
                <a:cs typeface="Arial" panose="020B0604020202020204" pitchFamily="34" charset="0"/>
                <a:sym typeface="Wingdings" pitchFamily="2" charset="2"/>
              </a:rPr>
              <a:t> uses a set of basic rules to determine open reading frames</a:t>
            </a:r>
          </a:p>
          <a:p>
            <a:pPr marL="285750" indent="-285750">
              <a:buFont typeface="Arial" panose="020B0604020202020204" pitchFamily="34" charset="0"/>
              <a:buChar char="•"/>
            </a:pPr>
            <a:r>
              <a:rPr lang="en-US" dirty="0">
                <a:solidFill>
                  <a:srgbClr val="24292E"/>
                </a:solidFill>
                <a:latin typeface="Arial" panose="020B0604020202020204" pitchFamily="34" charset="0"/>
                <a:cs typeface="Arial" panose="020B0604020202020204" pitchFamily="34" charset="0"/>
                <a:sym typeface="Wingdings" pitchFamily="2" charset="2"/>
              </a:rPr>
              <a:t>The more “standard” the genome, the better the tool works</a:t>
            </a:r>
          </a:p>
          <a:p>
            <a:pPr marL="285750" indent="-285750">
              <a:buFont typeface="Arial" panose="020B0604020202020204" pitchFamily="34" charset="0"/>
              <a:buChar char="•"/>
            </a:pPr>
            <a:r>
              <a:rPr lang="en-US" i="0" dirty="0">
                <a:solidFill>
                  <a:srgbClr val="24292E"/>
                </a:solidFill>
                <a:effectLst/>
                <a:latin typeface="Arial" panose="020B0604020202020204" pitchFamily="34" charset="0"/>
                <a:cs typeface="Arial" panose="020B0604020202020204" pitchFamily="34" charset="0"/>
                <a:sym typeface="Wingdings" pitchFamily="2" charset="2"/>
              </a:rPr>
              <a:t>Possible to design rules for alternative genotypes</a:t>
            </a:r>
            <a:endParaRPr lang="en-US" i="0" dirty="0">
              <a:solidFill>
                <a:srgbClr val="24292E"/>
              </a:solidFill>
              <a:effectLst/>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4D5FDA5-2BB8-EE4C-99C9-67AF0D839B31}"/>
              </a:ext>
            </a:extLst>
          </p:cNvPr>
          <p:cNvSpPr/>
          <p:nvPr/>
        </p:nvSpPr>
        <p:spPr>
          <a:xfrm>
            <a:off x="6514743" y="3048110"/>
            <a:ext cx="5162604" cy="1477328"/>
          </a:xfrm>
          <a:prstGeom prst="rect">
            <a:avLst/>
          </a:prstGeom>
        </p:spPr>
        <p:txBody>
          <a:bodyPr wrap="square">
            <a:spAutoFit/>
          </a:bodyPr>
          <a:lstStyle/>
          <a:p>
            <a:r>
              <a:rPr lang="en-US" dirty="0">
                <a:solidFill>
                  <a:srgbClr val="24292E"/>
                </a:solidFill>
                <a:latin typeface="Arial" panose="020B0604020202020204" pitchFamily="34" charset="0"/>
                <a:cs typeface="Arial" panose="020B0604020202020204" pitchFamily="34" charset="0"/>
                <a:sym typeface="Wingdings" pitchFamily="2" charset="2"/>
              </a:rPr>
              <a:t>Reliant on previous data sets</a:t>
            </a:r>
            <a:endParaRPr lang="en-US" dirty="0">
              <a:solidFill>
                <a:srgbClr val="24292E"/>
              </a:solidFill>
              <a:effectLst/>
              <a:latin typeface="Arial" panose="020B0604020202020204" pitchFamily="34" charset="0"/>
              <a:cs typeface="Arial" panose="020B0604020202020204" pitchFamily="34" charset="0"/>
              <a:sym typeface="Wingdings" pitchFamily="2" charset="2"/>
            </a:endParaRPr>
          </a:p>
          <a:p>
            <a:pPr marL="285750" indent="-285750">
              <a:buFont typeface="Arial" panose="020B0604020202020204" pitchFamily="34" charset="0"/>
              <a:buChar char="•"/>
            </a:pPr>
            <a:r>
              <a:rPr lang="en-US" dirty="0">
                <a:solidFill>
                  <a:srgbClr val="24292E"/>
                </a:solidFill>
                <a:latin typeface="Arial" panose="020B0604020202020204" pitchFamily="34" charset="0"/>
                <a:cs typeface="Arial" panose="020B0604020202020204" pitchFamily="34" charset="0"/>
                <a:sym typeface="Wingdings" pitchFamily="2" charset="2"/>
              </a:rPr>
              <a:t>Transcriptomic</a:t>
            </a:r>
          </a:p>
          <a:p>
            <a:pPr marL="285750" indent="-285750">
              <a:buFont typeface="Arial" panose="020B0604020202020204" pitchFamily="34" charset="0"/>
              <a:buChar char="•"/>
            </a:pPr>
            <a:r>
              <a:rPr lang="en-US" i="0" dirty="0">
                <a:solidFill>
                  <a:srgbClr val="24292E"/>
                </a:solidFill>
                <a:effectLst/>
                <a:latin typeface="Arial" panose="020B0604020202020204" pitchFamily="34" charset="0"/>
                <a:cs typeface="Arial" panose="020B0604020202020204" pitchFamily="34" charset="0"/>
                <a:sym typeface="Wingdings" pitchFamily="2" charset="2"/>
              </a:rPr>
              <a:t>Close evolutionar</a:t>
            </a:r>
            <a:r>
              <a:rPr lang="en-US" dirty="0">
                <a:solidFill>
                  <a:srgbClr val="24292E"/>
                </a:solidFill>
                <a:latin typeface="Arial" panose="020B0604020202020204" pitchFamily="34" charset="0"/>
                <a:cs typeface="Arial" panose="020B0604020202020204" pitchFamily="34" charset="0"/>
                <a:sym typeface="Wingdings" pitchFamily="2" charset="2"/>
              </a:rPr>
              <a:t>y relative</a:t>
            </a:r>
          </a:p>
          <a:p>
            <a:pPr marL="285750" indent="-285750">
              <a:buFont typeface="Arial" panose="020B0604020202020204" pitchFamily="34" charset="0"/>
              <a:buChar char="•"/>
            </a:pPr>
            <a:r>
              <a:rPr lang="en-US" i="0" dirty="0">
                <a:solidFill>
                  <a:srgbClr val="24292E"/>
                </a:solidFill>
                <a:effectLst/>
                <a:latin typeface="Arial" panose="020B0604020202020204" pitchFamily="34" charset="0"/>
                <a:cs typeface="Arial" panose="020B0604020202020204" pitchFamily="34" charset="0"/>
                <a:sym typeface="Wingdings" pitchFamily="2" charset="2"/>
              </a:rPr>
              <a:t>Conglomeration of multiple tools and datasets leveraging as much data as possible</a:t>
            </a:r>
            <a:endParaRPr lang="en-US" i="0" dirty="0">
              <a:solidFill>
                <a:srgbClr val="24292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5132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D549C-C65E-3244-9E97-34F599744AA1}"/>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Translation tables</a:t>
            </a:r>
          </a:p>
        </p:txBody>
      </p:sp>
      <p:pic>
        <p:nvPicPr>
          <p:cNvPr id="5" name="Picture 4" descr="A screenshot of a cell phone&#10;&#10;Description automatically generated">
            <a:extLst>
              <a:ext uri="{FF2B5EF4-FFF2-40B4-BE49-F238E27FC236}">
                <a16:creationId xmlns:a16="http://schemas.microsoft.com/office/drawing/2014/main" id="{739E69FF-8AC3-864F-B5F2-9CA4978159CA}"/>
              </a:ext>
            </a:extLst>
          </p:cNvPr>
          <p:cNvPicPr>
            <a:picLocks noChangeAspect="1"/>
          </p:cNvPicPr>
          <p:nvPr/>
        </p:nvPicPr>
        <p:blipFill>
          <a:blip r:embed="rId2"/>
          <a:stretch>
            <a:fillRect/>
          </a:stretch>
        </p:blipFill>
        <p:spPr>
          <a:xfrm>
            <a:off x="165538" y="1471447"/>
            <a:ext cx="7705700" cy="5108028"/>
          </a:xfrm>
          <a:prstGeom prst="rect">
            <a:avLst/>
          </a:prstGeom>
        </p:spPr>
      </p:pic>
      <p:sp>
        <p:nvSpPr>
          <p:cNvPr id="6" name="TextBox 5">
            <a:extLst>
              <a:ext uri="{FF2B5EF4-FFF2-40B4-BE49-F238E27FC236}">
                <a16:creationId xmlns:a16="http://schemas.microsoft.com/office/drawing/2014/main" id="{F059F618-35A9-B54B-9418-611FA33B0602}"/>
              </a:ext>
            </a:extLst>
          </p:cNvPr>
          <p:cNvSpPr txBox="1"/>
          <p:nvPr/>
        </p:nvSpPr>
        <p:spPr>
          <a:xfrm>
            <a:off x="7128641" y="3175382"/>
            <a:ext cx="4740166" cy="1107996"/>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33 translation tables – organism dependent</a:t>
            </a:r>
          </a:p>
          <a:p>
            <a:endParaRPr lang="en-US" b="1"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https://</a:t>
            </a:r>
            <a:r>
              <a:rPr lang="en-US" sz="1200" dirty="0" err="1">
                <a:latin typeface="Arial" panose="020B0604020202020204" pitchFamily="34" charset="0"/>
                <a:cs typeface="Arial" panose="020B0604020202020204" pitchFamily="34" charset="0"/>
              </a:rPr>
              <a:t>www.ncbi.nlm.nih.gov</a:t>
            </a:r>
            <a:r>
              <a:rPr lang="en-US" sz="1200" dirty="0">
                <a:latin typeface="Arial" panose="020B0604020202020204" pitchFamily="34" charset="0"/>
                <a:cs typeface="Arial" panose="020B0604020202020204" pitchFamily="34" charset="0"/>
              </a:rPr>
              <a:t>/Taxonomy/</a:t>
            </a:r>
            <a:r>
              <a:rPr lang="en-US" sz="1200" dirty="0" err="1">
                <a:latin typeface="Arial" panose="020B0604020202020204" pitchFamily="34" charset="0"/>
                <a:cs typeface="Arial" panose="020B0604020202020204" pitchFamily="34" charset="0"/>
              </a:rPr>
              <a:t>Utils</a:t>
            </a: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wprintgc.cgi</a:t>
            </a:r>
            <a:endParaRPr lang="en-US" sz="1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0456D91-7CA1-2F4E-B818-7DE7226A7792}"/>
              </a:ext>
            </a:extLst>
          </p:cNvPr>
          <p:cNvSpPr txBox="1"/>
          <p:nvPr/>
        </p:nvSpPr>
        <p:spPr>
          <a:xfrm>
            <a:off x="165538" y="3090041"/>
            <a:ext cx="3944007" cy="369332"/>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825847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498</TotalTime>
  <Words>503</Words>
  <Application>Microsoft Macintosh PowerPoint</Application>
  <PresentationFormat>Widescreen</PresentationFormat>
  <Paragraphs>85</Paragraphs>
  <Slides>10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Functional Annotation Lesson 1</vt:lpstr>
      <vt:lpstr>NCBI PGAP Prokaryotic Genome Annotation Pipeline</vt:lpstr>
      <vt:lpstr>Bacteria &amp; Archaea Gene Prediction</vt:lpstr>
      <vt:lpstr>Common Gene Prediction Tools</vt:lpstr>
      <vt:lpstr>Eukaryotic Gene Prediction</vt:lpstr>
      <vt:lpstr>Common Gene Prediction Tools</vt:lpstr>
      <vt:lpstr>Common Gene Prediction Tools</vt:lpstr>
      <vt:lpstr>Common Gene Prediction Tools</vt:lpstr>
      <vt:lpstr>Translation tables</vt:lpstr>
      <vt:lpstr>Lesson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Annotation Lesson 1</dc:title>
  <dc:creator>Benjamin Tully</dc:creator>
  <cp:lastModifiedBy>Benjamin Tully</cp:lastModifiedBy>
  <cp:revision>28</cp:revision>
  <dcterms:created xsi:type="dcterms:W3CDTF">2020-04-08T18:41:49Z</dcterms:created>
  <dcterms:modified xsi:type="dcterms:W3CDTF">2020-04-09T17:48:39Z</dcterms:modified>
</cp:coreProperties>
</file>